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90" r:id="rId5"/>
    <p:sldId id="282" r:id="rId6"/>
    <p:sldId id="278" r:id="rId7"/>
    <p:sldId id="280" r:id="rId8"/>
    <p:sldId id="281" r:id="rId9"/>
    <p:sldId id="284" r:id="rId10"/>
    <p:sldId id="285" r:id="rId11"/>
    <p:sldId id="286" r:id="rId12"/>
    <p:sldId id="320" r:id="rId13"/>
    <p:sldId id="291" r:id="rId14"/>
    <p:sldId id="267" r:id="rId15"/>
    <p:sldId id="260" r:id="rId16"/>
    <p:sldId id="287" r:id="rId17"/>
    <p:sldId id="288" r:id="rId18"/>
    <p:sldId id="308" r:id="rId19"/>
    <p:sldId id="294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7" r:id="rId29"/>
    <p:sldId id="309" r:id="rId30"/>
    <p:sldId id="310" r:id="rId31"/>
    <p:sldId id="311" r:id="rId32"/>
    <p:sldId id="314" r:id="rId33"/>
    <p:sldId id="316" r:id="rId34"/>
    <p:sldId id="315" r:id="rId35"/>
    <p:sldId id="317" r:id="rId36"/>
    <p:sldId id="318" r:id="rId37"/>
    <p:sldId id="319" r:id="rId38"/>
    <p:sldId id="312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A52"/>
    <a:srgbClr val="028094"/>
    <a:srgbClr val="A1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A0287-10E8-4796-A994-A58C84D36654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9A996-88F3-4FA4-B2E3-C037F13533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657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883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62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29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bd3ca9ab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bd3ca9ab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66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ca4a96cd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ca4a96cd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d0229c73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d0229c73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d0229c73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d0229c73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351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d0229c73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d0229c73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260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d0229c73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d0229c73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61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ca4a96cd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ca4a96cd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412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1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347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627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498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766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427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769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bd3ca9ab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bd3ca9ab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96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ca4a96cd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ca4a96cd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01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bd3ca9ab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bd3ca9ab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554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306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948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639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189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962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405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696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bd3ca9ab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bd3ca9ab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5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1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903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963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90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98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a4a96cd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a4a96cd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76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C901A-B03A-4443-88C5-2FB92267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B1614-761F-4C69-87A7-A7153D78A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018A86-6954-4C3B-804F-6A73A558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A0FDA8-D1DF-4C81-B525-715FB8C7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80DBA9-4589-4B01-A9B3-6DE69CE2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16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FD710-8713-4E4A-9CFB-E5DE5483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2E9D07-1067-4FAA-AC6E-5206F4824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EC3CCB-C086-4B4B-BF34-A6A130AA0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744C35-73A0-4DF9-B967-EBC98B21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CDBDAA-CE4B-4C6B-B8CB-FF17F16E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19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31BEB2-D030-4496-B40E-7503A6170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BB767E-98B2-4869-BB47-F4D6EF931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8C2A58-973B-4C3D-A771-71F0524A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18F3D2-8A3B-4D1C-B544-51202040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899583-9D20-43D3-92BB-7BD21BEA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06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271100"/>
            <a:ext cx="10272000" cy="1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4396067" y="4031533"/>
            <a:ext cx="3424400" cy="584800"/>
          </a:xfrm>
          <a:prstGeom prst="rect">
            <a:avLst/>
          </a:prstGeom>
          <a:solidFill>
            <a:srgbClr val="FC3A5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7461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FC3A5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60000" y="5260000"/>
            <a:ext cx="4709600" cy="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60000" y="4278000"/>
            <a:ext cx="4709600" cy="8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linker ExtraBold"/>
              <a:buNone/>
              <a:defRPr sz="6667">
                <a:solidFill>
                  <a:srgbClr val="FFFFFF"/>
                </a:solidFill>
                <a:latin typeface="Blinker ExtraBold"/>
                <a:ea typeface="Blinker ExtraBold"/>
                <a:cs typeface="Blinker ExtraBold"/>
                <a:sym typeface="Blink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linker ExtraBold"/>
              <a:buNone/>
              <a:defRPr sz="6667">
                <a:solidFill>
                  <a:srgbClr val="FFFFFF"/>
                </a:solidFill>
                <a:latin typeface="Blinker ExtraBold"/>
                <a:ea typeface="Blinker ExtraBold"/>
                <a:cs typeface="Blinker ExtraBold"/>
                <a:sym typeface="Blinker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linker ExtraBold"/>
              <a:buNone/>
              <a:defRPr sz="6667">
                <a:solidFill>
                  <a:srgbClr val="FFFFFF"/>
                </a:solidFill>
                <a:latin typeface="Blinker ExtraBold"/>
                <a:ea typeface="Blinker ExtraBold"/>
                <a:cs typeface="Blinker ExtraBold"/>
                <a:sym typeface="Blinker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linker ExtraBold"/>
              <a:buNone/>
              <a:defRPr sz="6667">
                <a:solidFill>
                  <a:srgbClr val="FFFFFF"/>
                </a:solidFill>
                <a:latin typeface="Blinker ExtraBold"/>
                <a:ea typeface="Blinker ExtraBold"/>
                <a:cs typeface="Blinker ExtraBold"/>
                <a:sym typeface="Blinker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linker ExtraBold"/>
              <a:buNone/>
              <a:defRPr sz="6667">
                <a:solidFill>
                  <a:srgbClr val="FFFFFF"/>
                </a:solidFill>
                <a:latin typeface="Blinker ExtraBold"/>
                <a:ea typeface="Blinker ExtraBold"/>
                <a:cs typeface="Blinker ExtraBold"/>
                <a:sym typeface="Blinker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linker ExtraBold"/>
              <a:buNone/>
              <a:defRPr sz="6667">
                <a:solidFill>
                  <a:srgbClr val="FFFFFF"/>
                </a:solidFill>
                <a:latin typeface="Blinker ExtraBold"/>
                <a:ea typeface="Blinker ExtraBold"/>
                <a:cs typeface="Blinker ExtraBold"/>
                <a:sym typeface="Blinker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linker ExtraBold"/>
              <a:buNone/>
              <a:defRPr sz="6667">
                <a:solidFill>
                  <a:srgbClr val="FFFFFF"/>
                </a:solidFill>
                <a:latin typeface="Blinker ExtraBold"/>
                <a:ea typeface="Blinker ExtraBold"/>
                <a:cs typeface="Blinker ExtraBold"/>
                <a:sym typeface="Blinker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linker ExtraBold"/>
              <a:buNone/>
              <a:defRPr sz="6667">
                <a:solidFill>
                  <a:srgbClr val="FFFFFF"/>
                </a:solidFill>
                <a:latin typeface="Blinker ExtraBold"/>
                <a:ea typeface="Blinker ExtraBold"/>
                <a:cs typeface="Blinker ExtraBold"/>
                <a:sym typeface="Blinker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Blinker ExtraBold"/>
              <a:buNone/>
              <a:defRPr sz="6667">
                <a:solidFill>
                  <a:srgbClr val="FFFFFF"/>
                </a:solidFill>
                <a:latin typeface="Blinker ExtraBold"/>
                <a:ea typeface="Blinker ExtraBold"/>
                <a:cs typeface="Blinker ExtraBold"/>
                <a:sym typeface="Blinker ExtraBol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329300"/>
            <a:ext cx="47096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None/>
              <a:defRPr sz="33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None/>
              <a:defRPr sz="23999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None/>
              <a:defRPr sz="23999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None/>
              <a:defRPr sz="23999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None/>
              <a:defRPr sz="23999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None/>
              <a:defRPr sz="23999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None/>
              <a:defRPr sz="23999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None/>
              <a:defRPr sz="23999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0"/>
              <a:buNone/>
              <a:defRPr sz="23999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30825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 hasCustomPrompt="1"/>
          </p:nvPr>
        </p:nvSpPr>
        <p:spPr>
          <a:xfrm>
            <a:off x="878200" y="2576433"/>
            <a:ext cx="1327200" cy="10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2" hasCustomPrompt="1"/>
          </p:nvPr>
        </p:nvSpPr>
        <p:spPr>
          <a:xfrm>
            <a:off x="6375967" y="2628084"/>
            <a:ext cx="1327200" cy="8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3" hasCustomPrompt="1"/>
          </p:nvPr>
        </p:nvSpPr>
        <p:spPr>
          <a:xfrm>
            <a:off x="878200" y="4768733"/>
            <a:ext cx="1327200" cy="10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4" hasCustomPrompt="1"/>
          </p:nvPr>
        </p:nvSpPr>
        <p:spPr>
          <a:xfrm>
            <a:off x="6416867" y="4768733"/>
            <a:ext cx="1245600" cy="10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5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Blinker"/>
              <a:buNone/>
              <a:defRPr sz="4000" b="1"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397464" y="4537667"/>
            <a:ext cx="33324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6"/>
          </p:nvPr>
        </p:nvSpPr>
        <p:spPr>
          <a:xfrm>
            <a:off x="7899433" y="4537673"/>
            <a:ext cx="33324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7"/>
          </p:nvPr>
        </p:nvSpPr>
        <p:spPr>
          <a:xfrm>
            <a:off x="2397400" y="2335267"/>
            <a:ext cx="33324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8"/>
          </p:nvPr>
        </p:nvSpPr>
        <p:spPr>
          <a:xfrm>
            <a:off x="7899593" y="2382200"/>
            <a:ext cx="33324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Blinker SemiBold"/>
              <a:buNone/>
              <a:defRPr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9"/>
          </p:nvPr>
        </p:nvSpPr>
        <p:spPr>
          <a:xfrm>
            <a:off x="2411600" y="2910967"/>
            <a:ext cx="333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3"/>
          </p:nvPr>
        </p:nvSpPr>
        <p:spPr>
          <a:xfrm>
            <a:off x="7899600" y="2910967"/>
            <a:ext cx="333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4"/>
          </p:nvPr>
        </p:nvSpPr>
        <p:spPr>
          <a:xfrm>
            <a:off x="2411600" y="5062467"/>
            <a:ext cx="333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5"/>
          </p:nvPr>
        </p:nvSpPr>
        <p:spPr>
          <a:xfrm>
            <a:off x="7899600" y="5062467"/>
            <a:ext cx="333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748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368200" y="720000"/>
            <a:ext cx="46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Blinker"/>
              <a:buNone/>
              <a:defRPr b="1">
                <a:latin typeface="Blinker"/>
                <a:ea typeface="Blinker"/>
                <a:cs typeface="Blinker"/>
                <a:sym typeface="Blin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b="1">
                <a:latin typeface="Blinker"/>
                <a:ea typeface="Blinker"/>
                <a:cs typeface="Blinker"/>
                <a:sym typeface="Blin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b="1">
                <a:latin typeface="Blinker"/>
                <a:ea typeface="Blinker"/>
                <a:cs typeface="Blinker"/>
                <a:sym typeface="Blin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b="1">
                <a:latin typeface="Blinker"/>
                <a:ea typeface="Blinker"/>
                <a:cs typeface="Blinker"/>
                <a:sym typeface="Blin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b="1">
                <a:latin typeface="Blinker"/>
                <a:ea typeface="Blinker"/>
                <a:cs typeface="Blinker"/>
                <a:sym typeface="Blin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b="1">
                <a:latin typeface="Blinker"/>
                <a:ea typeface="Blinker"/>
                <a:cs typeface="Blinker"/>
                <a:sym typeface="Blin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b="1">
                <a:latin typeface="Blinker"/>
                <a:ea typeface="Blinker"/>
                <a:cs typeface="Blinker"/>
                <a:sym typeface="Blin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b="1">
                <a:latin typeface="Blinker"/>
                <a:ea typeface="Blinker"/>
                <a:cs typeface="Blinker"/>
                <a:sym typeface="Blin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368200" y="1762033"/>
            <a:ext cx="4735200" cy="43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33">
                <a:latin typeface="Muli"/>
                <a:ea typeface="Muli"/>
                <a:cs typeface="Muli"/>
                <a:sym typeface="Muli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2133"/>
            </a:lvl2pPr>
            <a:lvl3pPr marL="1828754" lvl="2" indent="-372524"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2133"/>
            </a:lvl3pPr>
            <a:lvl4pPr marL="2438339" lvl="3" indent="-372524"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2133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2133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2133"/>
            </a:lvl6pPr>
            <a:lvl7pPr marL="4267093" lvl="6" indent="-364058"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2133"/>
            </a:lvl7pPr>
            <a:lvl8pPr marL="4876678" lvl="7" indent="-364058"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2133"/>
            </a:lvl8pPr>
            <a:lvl9pPr marL="5486263" lvl="8" indent="-355591"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600"/>
              <a:buFont typeface="Open Sans"/>
              <a:buChar char="■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3503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">
  <p:cSld name="Title + number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Blinker"/>
              <a:buNone/>
              <a:defRPr sz="4000" b="1"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linker"/>
              <a:buNone/>
              <a:defRPr sz="3733" b="1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 hasCustomPrompt="1"/>
          </p:nvPr>
        </p:nvSpPr>
        <p:spPr>
          <a:xfrm>
            <a:off x="2056500" y="2148448"/>
            <a:ext cx="21168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 hasCustomPrompt="1"/>
          </p:nvPr>
        </p:nvSpPr>
        <p:spPr>
          <a:xfrm>
            <a:off x="3356567" y="3698565"/>
            <a:ext cx="21168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idx="4" hasCustomPrompt="1"/>
          </p:nvPr>
        </p:nvSpPr>
        <p:spPr>
          <a:xfrm>
            <a:off x="5205967" y="5178215"/>
            <a:ext cx="21168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3A52"/>
              </a:buClr>
              <a:buSzPts val="8000"/>
              <a:buNone/>
              <a:defRPr sz="10666">
                <a:solidFill>
                  <a:srgbClr val="FC3A5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2080100" y="2748233"/>
            <a:ext cx="2116800" cy="4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5"/>
          </p:nvPr>
        </p:nvSpPr>
        <p:spPr>
          <a:xfrm>
            <a:off x="3356567" y="4281500"/>
            <a:ext cx="2116800" cy="4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6"/>
          </p:nvPr>
        </p:nvSpPr>
        <p:spPr>
          <a:xfrm>
            <a:off x="5205967" y="5803267"/>
            <a:ext cx="2116800" cy="4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164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8F173-06C3-4387-B48D-B95F2C96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0F6BFF-98E7-44CB-9ADF-1CD7EF5B0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658C5C-9B2D-4365-9200-1D1C54005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88A662-3C02-43A7-8408-7C527A24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35DB93-BB6D-4B8F-A0BA-B2804080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799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E522-0631-460E-9127-12394B8D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EF5782-2CAC-4DA8-AD1F-3D589002C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172BCF-EB7A-4FD2-9A43-818BBA55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5904F8-AB0D-4A0C-AE67-23D59413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EB21A9-850B-4D8D-8328-D71D9088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51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5D73F-1459-421B-8555-D65F7851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49A92B-5CCE-4EF7-8B45-7E79E2C14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3E5E7B-C7F8-433B-99CB-6352B4AFF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75002D-3AE2-47D9-9EA2-3F743C5B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51B8F0-CB70-4529-82A3-C804A4D3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5FFCE0-9394-49B9-AEE1-B80EA2B5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87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2A992-D25D-4516-8168-6D20338C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5E1B98-82B3-426F-85AC-A8023DA3E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E872E11-73BB-4568-8382-02D8A47A0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4952A3-E085-4D0E-BC72-0EBEE100B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4C9980-CB80-4267-9616-B8141EB23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07BB1A-2390-4CAF-9A7F-9DA6BCA6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027A33C-67AC-474F-9FE9-6C52173E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9721D65-92EB-45DF-8BC9-0FB3B83E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40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C92CB-211B-47BC-AFBC-DF35647B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D97378-D4A6-448C-9665-59CCAC7A5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CD5C0C-BF50-4A29-AC12-C3EA9798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3C0047F-93D2-4A2B-AF13-C07C4900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10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876DE7C-B8A1-44D9-9960-21EF5D32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0CD38C-F814-4D71-B923-6C3611D0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5D20FB-C6C7-4784-9B6E-B54A93A0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49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D0F0F-8A46-466B-830E-2C7CAAD6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F4F91-946D-492F-A112-3BFCEB572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8EB1A-1507-44EC-972D-0DB50BE02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DE7850-D457-44EE-9C59-6A573903F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F15AD1-6FD8-4779-B401-EBB7568B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98A803-9A59-405C-AFCC-DFE03CB2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32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D3ED56-7030-4A33-A91C-BF49AC6E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027B3F2-CA3B-444E-9915-99663BC2D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2BFF46-1DFC-4B04-8C98-51F716637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52DCDC-3356-4F9D-8187-DEFE5E4A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6C454D-418D-486F-99F2-B7D4F087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DC6745-55CD-4E78-A9AF-D076AF1F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12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1A35D46-73ED-4E46-906E-DFA4CCAA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6FCB37-C6C9-4EE4-B4ED-5D79B59AE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C9FE29-2BFB-4F1C-83F4-C18CC8E6A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6E9E8-B25E-40AA-B62B-560C664449DC}" type="datetimeFigureOut">
              <a:rPr lang="pt-BR" smtClean="0"/>
              <a:t>05/12/2020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3D811C-8ECE-49E5-A853-9A998CC20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295ACE-139B-43F7-9FA2-84D54CD5D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D6DF-74D1-4085-801E-F33969B43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9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0" y="0"/>
            <a:ext cx="12192000" cy="4426857"/>
          </a:xfrm>
          <a:prstGeom prst="rect">
            <a:avLst/>
          </a:prstGeom>
          <a:solidFill>
            <a:srgbClr val="FC3A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xfrm>
            <a:off x="601326" y="626828"/>
            <a:ext cx="5133600" cy="31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9600" spc="-150" dirty="0">
                <a:solidFill>
                  <a:srgbClr val="FFFFFF"/>
                </a:solidFill>
                <a:highlight>
                  <a:srgbClr val="FC3A52"/>
                </a:highlight>
                <a:latin typeface="Bebas Neue" panose="020B0606020202050201" pitchFamily="34" charset="0"/>
              </a:rPr>
              <a:t>INTRODUÇÃO</a:t>
            </a:r>
            <a:r>
              <a:rPr lang="en" sz="9600" dirty="0">
                <a:solidFill>
                  <a:srgbClr val="FFFFFF"/>
                </a:solidFill>
                <a:highlight>
                  <a:srgbClr val="FC3A52"/>
                </a:highlight>
                <a:latin typeface="Bebas Neue" panose="020B0606020202050201" pitchFamily="34" charset="0"/>
              </a:rPr>
              <a:t> AO ARDUINO</a:t>
            </a:r>
            <a:endParaRPr sz="9600" dirty="0">
              <a:solidFill>
                <a:srgbClr val="FFFFFF"/>
              </a:solidFill>
              <a:latin typeface="Bebas Neue" panose="020B0606020202050201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FFFD49-50F7-4754-9B02-A25A2048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6" r="2948" b="715"/>
          <a:stretch/>
        </p:blipFill>
        <p:spPr>
          <a:xfrm>
            <a:off x="6336251" y="0"/>
            <a:ext cx="5855749" cy="6858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E19144-7BB5-4D1C-A0AF-13E04A011B82}"/>
              </a:ext>
            </a:extLst>
          </p:cNvPr>
          <p:cNvSpPr txBox="1"/>
          <p:nvPr/>
        </p:nvSpPr>
        <p:spPr>
          <a:xfrm>
            <a:off x="1037574" y="5987407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Bebas Neue" panose="020B0606020202050201" pitchFamily="34" charset="0"/>
              </a:rPr>
              <a:t>EQUIPE CERRADO BAJA SAE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06414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5FA3F-13A1-44F8-B5FD-B351C2C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8" y="1286610"/>
            <a:ext cx="7837244" cy="48969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5829301" y="2120900"/>
            <a:ext cx="2414348" cy="762403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</p:cNvCxnSpPr>
          <p:nvPr/>
        </p:nvCxnSpPr>
        <p:spPr>
          <a:xfrm>
            <a:off x="8280400" y="2492075"/>
            <a:ext cx="648659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929059" y="2492075"/>
            <a:ext cx="0" cy="371143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929059" y="2883303"/>
            <a:ext cx="1636871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965812" y="246310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E/S Digitais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BE3D5E-626E-4B28-9824-54015A461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 r="-50"/>
          <a:stretch/>
        </p:blipFill>
        <p:spPr>
          <a:xfrm>
            <a:off x="8604729" y="3085551"/>
            <a:ext cx="3336249" cy="21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06414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5FA3F-13A1-44F8-B5FD-B351C2C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8" y="1286610"/>
            <a:ext cx="7837244" cy="48969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7035799" y="4597400"/>
            <a:ext cx="1207849" cy="762403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</p:cNvCxnSpPr>
          <p:nvPr/>
        </p:nvCxnSpPr>
        <p:spPr>
          <a:xfrm>
            <a:off x="8280400" y="4968575"/>
            <a:ext cx="648659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929059" y="4968575"/>
            <a:ext cx="0" cy="371143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929059" y="5359803"/>
            <a:ext cx="2894635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965811" y="4939608"/>
            <a:ext cx="2857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Entradas Analógicas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E1DAA31-E445-4B12-AE43-4460D209CE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86"/>
          <a:stretch/>
        </p:blipFill>
        <p:spPr>
          <a:xfrm>
            <a:off x="8459938" y="2333843"/>
            <a:ext cx="3363758" cy="21903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CF1BD5E-AD19-4718-B762-6C8A5D868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474" y="2255879"/>
            <a:ext cx="3394685" cy="23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1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06414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5FA3F-13A1-44F8-B5FD-B351C2C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8" y="1286610"/>
            <a:ext cx="7837244" cy="48969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5705733" y="3924987"/>
            <a:ext cx="2414348" cy="762403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</p:cNvCxnSpPr>
          <p:nvPr/>
        </p:nvCxnSpPr>
        <p:spPr>
          <a:xfrm>
            <a:off x="8156832" y="4296162"/>
            <a:ext cx="648659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805491" y="4296162"/>
            <a:ext cx="0" cy="371143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805491" y="4687390"/>
            <a:ext cx="2492875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842244" y="4267195"/>
            <a:ext cx="245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Micro controlador</a:t>
            </a:r>
          </a:p>
        </p:txBody>
      </p:sp>
    </p:spTree>
    <p:extLst>
      <p:ext uri="{BB962C8B-B14F-4D97-AF65-F5344CB8AC3E}">
        <p14:creationId xmlns:p14="http://schemas.microsoft.com/office/powerpoint/2010/main" val="256553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C61F953-8D83-4F58-8B07-91E18E1BA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0" b="30617"/>
          <a:stretch/>
        </p:blipFill>
        <p:spPr>
          <a:xfrm>
            <a:off x="0" y="2640821"/>
            <a:ext cx="12192000" cy="4217179"/>
          </a:xfrm>
          <a:prstGeom prst="rect">
            <a:avLst/>
          </a:prstGeom>
        </p:spPr>
      </p:pic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566264" y="3483148"/>
            <a:ext cx="5497071" cy="2532524"/>
          </a:xfrm>
          <a:prstGeom prst="rect">
            <a:avLst/>
          </a:prstGeom>
          <a:effectLst>
            <a:outerShdw blurRad="50800" dist="38100" dir="2700000" algn="tl" rotWithShape="0">
              <a:srgbClr val="FC3A52">
                <a:alpha val="4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9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produtos</a:t>
            </a:r>
            <a:br>
              <a:rPr lang="en" sz="9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</a:br>
            <a:r>
              <a:rPr lang="en" sz="9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arduino</a:t>
            </a:r>
            <a:endParaRPr sz="9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" panose="020B0606020202050201" pitchFamily="34" charset="0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2"/>
          </p:nvPr>
        </p:nvSpPr>
        <p:spPr>
          <a:xfrm>
            <a:off x="960000" y="1329300"/>
            <a:ext cx="4709600" cy="224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23000" dirty="0">
                <a:latin typeface="Bebas Neue" panose="020B0606020202050201" pitchFamily="34" charset="0"/>
                <a:cs typeface="Poppins" panose="00000500000000000000" pitchFamily="2" charset="0"/>
              </a:rPr>
              <a:t>02</a:t>
            </a:r>
            <a:endParaRPr sz="23000" dirty="0">
              <a:latin typeface="Bebas Neue" panose="020B0606020202050201" pitchFamily="34" charset="0"/>
              <a:cs typeface="Poppins" panose="00000500000000000000" pitchFamily="2" charset="0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1023800" y="743767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8255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40C9EE-73F8-4BA1-9856-0C9D68E6C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r="4756"/>
          <a:stretch/>
        </p:blipFill>
        <p:spPr>
          <a:xfrm rot="5400000">
            <a:off x="6690722" y="1294610"/>
            <a:ext cx="6858001" cy="4268787"/>
          </a:xfrm>
          <a:prstGeom prst="rect">
            <a:avLst/>
          </a:prstGeom>
        </p:spPr>
      </p:pic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Poppins" panose="00000500000000000000" pitchFamily="2" charset="0"/>
                <a:cs typeface="Poppins" panose="00000500000000000000" pitchFamily="2" charset="0"/>
              </a:rPr>
              <a:t>Arduino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960000" y="2209615"/>
            <a:ext cx="816979" cy="816979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104384" y="15984"/>
                </a:moveTo>
                <a:lnTo>
                  <a:pt x="125195" y="42373"/>
                </a:lnTo>
                <a:cubicBezTo>
                  <a:pt x="126381" y="43882"/>
                  <a:pt x="128164" y="44693"/>
                  <a:pt x="129982" y="44693"/>
                </a:cubicBezTo>
                <a:cubicBezTo>
                  <a:pt x="130915" y="44693"/>
                  <a:pt x="131856" y="44479"/>
                  <a:pt x="132730" y="44037"/>
                </a:cubicBezTo>
                <a:lnTo>
                  <a:pt x="147996" y="36404"/>
                </a:lnTo>
                <a:lnTo>
                  <a:pt x="147996" y="59955"/>
                </a:lnTo>
                <a:lnTo>
                  <a:pt x="60738" y="59955"/>
                </a:lnTo>
                <a:lnTo>
                  <a:pt x="60738" y="36404"/>
                </a:lnTo>
                <a:lnTo>
                  <a:pt x="60771" y="36404"/>
                </a:lnTo>
                <a:lnTo>
                  <a:pt x="76037" y="44037"/>
                </a:lnTo>
                <a:cubicBezTo>
                  <a:pt x="76911" y="44479"/>
                  <a:pt x="77853" y="44693"/>
                  <a:pt x="78785" y="44693"/>
                </a:cubicBezTo>
                <a:cubicBezTo>
                  <a:pt x="80603" y="44693"/>
                  <a:pt x="82387" y="43882"/>
                  <a:pt x="83572" y="42373"/>
                </a:cubicBezTo>
                <a:lnTo>
                  <a:pt x="104384" y="15984"/>
                </a:lnTo>
                <a:close/>
                <a:moveTo>
                  <a:pt x="147996" y="72188"/>
                </a:moveTo>
                <a:lnTo>
                  <a:pt x="147996" y="85334"/>
                </a:lnTo>
                <a:cubicBezTo>
                  <a:pt x="147996" y="109505"/>
                  <a:pt x="128424" y="129175"/>
                  <a:pt x="104384" y="129175"/>
                </a:cubicBezTo>
                <a:cubicBezTo>
                  <a:pt x="80343" y="129175"/>
                  <a:pt x="60771" y="109505"/>
                  <a:pt x="60771" y="85334"/>
                </a:cubicBezTo>
                <a:lnTo>
                  <a:pt x="60771" y="72188"/>
                </a:lnTo>
                <a:close/>
                <a:moveTo>
                  <a:pt x="104384" y="0"/>
                </a:moveTo>
                <a:cubicBezTo>
                  <a:pt x="102524" y="0"/>
                  <a:pt x="100730" y="848"/>
                  <a:pt x="99588" y="2316"/>
                </a:cubicBezTo>
                <a:lnTo>
                  <a:pt x="77048" y="30891"/>
                </a:lnTo>
                <a:lnTo>
                  <a:pt x="57378" y="21040"/>
                </a:lnTo>
                <a:cubicBezTo>
                  <a:pt x="56515" y="20608"/>
                  <a:pt x="55577" y="20394"/>
                  <a:pt x="54638" y="20394"/>
                </a:cubicBezTo>
                <a:cubicBezTo>
                  <a:pt x="53520" y="20394"/>
                  <a:pt x="52402" y="20698"/>
                  <a:pt x="51409" y="21301"/>
                </a:cubicBezTo>
                <a:cubicBezTo>
                  <a:pt x="49615" y="22410"/>
                  <a:pt x="48538" y="24400"/>
                  <a:pt x="48538" y="26520"/>
                </a:cubicBezTo>
                <a:lnTo>
                  <a:pt x="48538" y="85334"/>
                </a:lnTo>
                <a:cubicBezTo>
                  <a:pt x="48538" y="103894"/>
                  <a:pt x="57541" y="120367"/>
                  <a:pt x="71405" y="130577"/>
                </a:cubicBezTo>
                <a:lnTo>
                  <a:pt x="56498" y="130577"/>
                </a:lnTo>
                <a:cubicBezTo>
                  <a:pt x="25346" y="130577"/>
                  <a:pt x="0" y="155858"/>
                  <a:pt x="0" y="186977"/>
                </a:cubicBezTo>
                <a:lnTo>
                  <a:pt x="0" y="202635"/>
                </a:lnTo>
                <a:cubicBezTo>
                  <a:pt x="0" y="205994"/>
                  <a:pt x="2740" y="208735"/>
                  <a:pt x="6133" y="208735"/>
                </a:cubicBezTo>
                <a:cubicBezTo>
                  <a:pt x="9492" y="208735"/>
                  <a:pt x="12232" y="205994"/>
                  <a:pt x="12232" y="202635"/>
                </a:cubicBezTo>
                <a:lnTo>
                  <a:pt x="12232" y="186977"/>
                </a:lnTo>
                <a:cubicBezTo>
                  <a:pt x="12232" y="162610"/>
                  <a:pt x="32098" y="142810"/>
                  <a:pt x="56498" y="142810"/>
                </a:cubicBezTo>
                <a:lnTo>
                  <a:pt x="58683" y="142810"/>
                </a:lnTo>
                <a:lnTo>
                  <a:pt x="43548" y="152661"/>
                </a:lnTo>
                <a:cubicBezTo>
                  <a:pt x="41753" y="153835"/>
                  <a:pt x="40710" y="155858"/>
                  <a:pt x="40775" y="157978"/>
                </a:cubicBezTo>
                <a:cubicBezTo>
                  <a:pt x="40840" y="160131"/>
                  <a:pt x="42014" y="162055"/>
                  <a:pt x="43874" y="163132"/>
                </a:cubicBezTo>
                <a:lnTo>
                  <a:pt x="55813" y="169884"/>
                </a:lnTo>
                <a:lnTo>
                  <a:pt x="46190" y="178855"/>
                </a:lnTo>
                <a:cubicBezTo>
                  <a:pt x="44004" y="180910"/>
                  <a:pt x="43613" y="184237"/>
                  <a:pt x="45276" y="186716"/>
                </a:cubicBezTo>
                <a:lnTo>
                  <a:pt x="58096" y="206027"/>
                </a:lnTo>
                <a:cubicBezTo>
                  <a:pt x="59270" y="207821"/>
                  <a:pt x="61227" y="208767"/>
                  <a:pt x="63217" y="208767"/>
                </a:cubicBezTo>
                <a:cubicBezTo>
                  <a:pt x="64359" y="208767"/>
                  <a:pt x="65533" y="208441"/>
                  <a:pt x="66577" y="207756"/>
                </a:cubicBezTo>
                <a:cubicBezTo>
                  <a:pt x="69382" y="205864"/>
                  <a:pt x="70165" y="202080"/>
                  <a:pt x="68306" y="199275"/>
                </a:cubicBezTo>
                <a:lnTo>
                  <a:pt x="58324" y="184270"/>
                </a:lnTo>
                <a:lnTo>
                  <a:pt x="70231" y="173114"/>
                </a:lnTo>
                <a:cubicBezTo>
                  <a:pt x="71666" y="171809"/>
                  <a:pt x="72351" y="169884"/>
                  <a:pt x="72123" y="167927"/>
                </a:cubicBezTo>
                <a:cubicBezTo>
                  <a:pt x="71894" y="166002"/>
                  <a:pt x="70752" y="164306"/>
                  <a:pt x="69056" y="163328"/>
                </a:cubicBezTo>
                <a:lnTo>
                  <a:pt x="58651" y="157423"/>
                </a:lnTo>
                <a:cubicBezTo>
                  <a:pt x="58651" y="157423"/>
                  <a:pt x="79821" y="143593"/>
                  <a:pt x="79919" y="143527"/>
                </a:cubicBezTo>
                <a:cubicBezTo>
                  <a:pt x="79919" y="143658"/>
                  <a:pt x="79919" y="202635"/>
                  <a:pt x="79919" y="202635"/>
                </a:cubicBezTo>
                <a:cubicBezTo>
                  <a:pt x="79919" y="206027"/>
                  <a:pt x="82659" y="208767"/>
                  <a:pt x="86051" y="208767"/>
                </a:cubicBezTo>
                <a:cubicBezTo>
                  <a:pt x="89411" y="208767"/>
                  <a:pt x="92151" y="206027"/>
                  <a:pt x="92151" y="202635"/>
                </a:cubicBezTo>
                <a:lnTo>
                  <a:pt x="92151" y="142810"/>
                </a:lnTo>
                <a:lnTo>
                  <a:pt x="116616" y="142810"/>
                </a:lnTo>
                <a:lnTo>
                  <a:pt x="116616" y="202635"/>
                </a:lnTo>
                <a:cubicBezTo>
                  <a:pt x="116616" y="206027"/>
                  <a:pt x="119356" y="208767"/>
                  <a:pt x="122716" y="208767"/>
                </a:cubicBezTo>
                <a:cubicBezTo>
                  <a:pt x="126108" y="208767"/>
                  <a:pt x="128848" y="206027"/>
                  <a:pt x="128848" y="202635"/>
                </a:cubicBezTo>
                <a:cubicBezTo>
                  <a:pt x="128848" y="202635"/>
                  <a:pt x="128848" y="143788"/>
                  <a:pt x="128848" y="143723"/>
                </a:cubicBezTo>
                <a:cubicBezTo>
                  <a:pt x="128979" y="143821"/>
                  <a:pt x="150084" y="157456"/>
                  <a:pt x="150084" y="157456"/>
                </a:cubicBezTo>
                <a:lnTo>
                  <a:pt x="139711" y="163328"/>
                </a:lnTo>
                <a:cubicBezTo>
                  <a:pt x="138015" y="164306"/>
                  <a:pt x="136873" y="166002"/>
                  <a:pt x="136645" y="167927"/>
                </a:cubicBezTo>
                <a:cubicBezTo>
                  <a:pt x="136416" y="169884"/>
                  <a:pt x="137101" y="171809"/>
                  <a:pt x="138537" y="173114"/>
                </a:cubicBezTo>
                <a:lnTo>
                  <a:pt x="150443" y="184270"/>
                </a:lnTo>
                <a:lnTo>
                  <a:pt x="140461" y="199275"/>
                </a:lnTo>
                <a:cubicBezTo>
                  <a:pt x="138602" y="202080"/>
                  <a:pt x="139385" y="205864"/>
                  <a:pt x="142190" y="207756"/>
                </a:cubicBezTo>
                <a:cubicBezTo>
                  <a:pt x="143234" y="208441"/>
                  <a:pt x="144408" y="208767"/>
                  <a:pt x="145550" y="208767"/>
                </a:cubicBezTo>
                <a:cubicBezTo>
                  <a:pt x="147540" y="208767"/>
                  <a:pt x="149497" y="207821"/>
                  <a:pt x="150671" y="206027"/>
                </a:cubicBezTo>
                <a:lnTo>
                  <a:pt x="163491" y="186716"/>
                </a:lnTo>
                <a:cubicBezTo>
                  <a:pt x="165154" y="184237"/>
                  <a:pt x="164763" y="180910"/>
                  <a:pt x="162577" y="178855"/>
                </a:cubicBezTo>
                <a:lnTo>
                  <a:pt x="152955" y="169884"/>
                </a:lnTo>
                <a:lnTo>
                  <a:pt x="164893" y="163132"/>
                </a:lnTo>
                <a:cubicBezTo>
                  <a:pt x="166753" y="162055"/>
                  <a:pt x="167927" y="160098"/>
                  <a:pt x="167992" y="157978"/>
                </a:cubicBezTo>
                <a:cubicBezTo>
                  <a:pt x="168058" y="155825"/>
                  <a:pt x="166981" y="153835"/>
                  <a:pt x="165187" y="152661"/>
                </a:cubicBezTo>
                <a:lnTo>
                  <a:pt x="149921" y="142810"/>
                </a:lnTo>
                <a:lnTo>
                  <a:pt x="152270" y="142810"/>
                </a:lnTo>
                <a:cubicBezTo>
                  <a:pt x="176669" y="142810"/>
                  <a:pt x="196535" y="162610"/>
                  <a:pt x="196535" y="186977"/>
                </a:cubicBezTo>
                <a:lnTo>
                  <a:pt x="196535" y="202635"/>
                </a:lnTo>
                <a:cubicBezTo>
                  <a:pt x="196535" y="206027"/>
                  <a:pt x="199275" y="208767"/>
                  <a:pt x="202635" y="208767"/>
                </a:cubicBezTo>
                <a:cubicBezTo>
                  <a:pt x="206027" y="208767"/>
                  <a:pt x="208767" y="206027"/>
                  <a:pt x="208767" y="202635"/>
                </a:cubicBezTo>
                <a:lnTo>
                  <a:pt x="208767" y="186977"/>
                </a:lnTo>
                <a:cubicBezTo>
                  <a:pt x="208767" y="155858"/>
                  <a:pt x="183421" y="130577"/>
                  <a:pt x="152270" y="130577"/>
                </a:cubicBezTo>
                <a:lnTo>
                  <a:pt x="137362" y="130577"/>
                </a:lnTo>
                <a:cubicBezTo>
                  <a:pt x="151226" y="120367"/>
                  <a:pt x="160229" y="103894"/>
                  <a:pt x="160229" y="85334"/>
                </a:cubicBezTo>
                <a:lnTo>
                  <a:pt x="160229" y="26520"/>
                </a:lnTo>
                <a:cubicBezTo>
                  <a:pt x="160229" y="24400"/>
                  <a:pt x="159152" y="22410"/>
                  <a:pt x="157358" y="21301"/>
                </a:cubicBezTo>
                <a:cubicBezTo>
                  <a:pt x="156365" y="20698"/>
                  <a:pt x="155247" y="20394"/>
                  <a:pt x="154129" y="20394"/>
                </a:cubicBezTo>
                <a:cubicBezTo>
                  <a:pt x="153190" y="20394"/>
                  <a:pt x="152252" y="20608"/>
                  <a:pt x="151389" y="21040"/>
                </a:cubicBezTo>
                <a:lnTo>
                  <a:pt x="131719" y="30891"/>
                </a:lnTo>
                <a:lnTo>
                  <a:pt x="109179" y="2316"/>
                </a:lnTo>
                <a:cubicBezTo>
                  <a:pt x="108037" y="848"/>
                  <a:pt x="106243" y="0"/>
                  <a:pt x="104384" y="0"/>
                </a:cubicBezTo>
                <a:close/>
              </a:path>
            </a:pathLst>
          </a:custGeom>
          <a:solidFill>
            <a:srgbClr val="FC3A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06" name="Google Shape;306;p37"/>
          <p:cNvGrpSpPr/>
          <p:nvPr/>
        </p:nvGrpSpPr>
        <p:grpSpPr>
          <a:xfrm>
            <a:off x="2408553" y="3781931"/>
            <a:ext cx="520188" cy="816979"/>
            <a:chOff x="2139025" y="238125"/>
            <a:chExt cx="3323175" cy="5219200"/>
          </a:xfrm>
        </p:grpSpPr>
        <p:sp>
          <p:nvSpPr>
            <p:cNvPr id="307" name="Google Shape;307;p37"/>
            <p:cNvSpPr/>
            <p:nvPr/>
          </p:nvSpPr>
          <p:spPr>
            <a:xfrm>
              <a:off x="2139025" y="238125"/>
              <a:ext cx="3323175" cy="5219200"/>
            </a:xfrm>
            <a:custGeom>
              <a:avLst/>
              <a:gdLst/>
              <a:ahLst/>
              <a:cxnLst/>
              <a:rect l="l" t="t" r="r" b="b"/>
              <a:pathLst>
                <a:path w="132927" h="208768" extrusionOk="0">
                  <a:moveTo>
                    <a:pt x="127088" y="105199"/>
                  </a:moveTo>
                  <a:cubicBezTo>
                    <a:pt x="130252" y="100404"/>
                    <a:pt x="132111" y="94663"/>
                    <a:pt x="132111" y="88498"/>
                  </a:cubicBezTo>
                  <a:lnTo>
                    <a:pt x="132111" y="21007"/>
                  </a:lnTo>
                  <a:cubicBezTo>
                    <a:pt x="132111" y="9427"/>
                    <a:pt x="122684" y="0"/>
                    <a:pt x="111104" y="0"/>
                  </a:cubicBezTo>
                  <a:cubicBezTo>
                    <a:pt x="105298" y="0"/>
                    <a:pt x="100013" y="2381"/>
                    <a:pt x="96230" y="6198"/>
                  </a:cubicBezTo>
                  <a:cubicBezTo>
                    <a:pt x="92413" y="2381"/>
                    <a:pt x="87129" y="0"/>
                    <a:pt x="81322" y="0"/>
                  </a:cubicBezTo>
                  <a:cubicBezTo>
                    <a:pt x="75516" y="0"/>
                    <a:pt x="70264" y="2381"/>
                    <a:pt x="66448" y="6198"/>
                  </a:cubicBezTo>
                  <a:cubicBezTo>
                    <a:pt x="62631" y="2381"/>
                    <a:pt x="57379" y="0"/>
                    <a:pt x="51573" y="0"/>
                  </a:cubicBezTo>
                  <a:cubicBezTo>
                    <a:pt x="45767" y="0"/>
                    <a:pt x="40482" y="2381"/>
                    <a:pt x="36698" y="6198"/>
                  </a:cubicBezTo>
                  <a:cubicBezTo>
                    <a:pt x="32882" y="2381"/>
                    <a:pt x="27597" y="0"/>
                    <a:pt x="21791" y="0"/>
                  </a:cubicBezTo>
                  <a:cubicBezTo>
                    <a:pt x="10211" y="0"/>
                    <a:pt x="816" y="9427"/>
                    <a:pt x="816" y="21007"/>
                  </a:cubicBezTo>
                  <a:lnTo>
                    <a:pt x="816" y="88498"/>
                  </a:lnTo>
                  <a:cubicBezTo>
                    <a:pt x="816" y="94532"/>
                    <a:pt x="2578" y="100306"/>
                    <a:pt x="5807" y="105199"/>
                  </a:cubicBezTo>
                  <a:cubicBezTo>
                    <a:pt x="2545" y="105362"/>
                    <a:pt x="1" y="108037"/>
                    <a:pt x="1" y="111332"/>
                  </a:cubicBezTo>
                  <a:lnTo>
                    <a:pt x="1" y="202667"/>
                  </a:lnTo>
                  <a:cubicBezTo>
                    <a:pt x="1" y="206027"/>
                    <a:pt x="2708" y="208767"/>
                    <a:pt x="6101" y="208767"/>
                  </a:cubicBezTo>
                  <a:lnTo>
                    <a:pt x="126794" y="208767"/>
                  </a:lnTo>
                  <a:cubicBezTo>
                    <a:pt x="130187" y="208767"/>
                    <a:pt x="132927" y="206027"/>
                    <a:pt x="132927" y="202667"/>
                  </a:cubicBezTo>
                  <a:lnTo>
                    <a:pt x="132927" y="111332"/>
                  </a:lnTo>
                  <a:cubicBezTo>
                    <a:pt x="132927" y="108037"/>
                    <a:pt x="130350" y="105362"/>
                    <a:pt x="127088" y="105199"/>
                  </a:cubicBezTo>
                  <a:close/>
                  <a:moveTo>
                    <a:pt x="42602" y="39046"/>
                  </a:moveTo>
                  <a:cubicBezTo>
                    <a:pt x="47430" y="39046"/>
                    <a:pt x="51377" y="42993"/>
                    <a:pt x="51377" y="47821"/>
                  </a:cubicBezTo>
                  <a:cubicBezTo>
                    <a:pt x="51377" y="52648"/>
                    <a:pt x="47430" y="56595"/>
                    <a:pt x="42602" y="56595"/>
                  </a:cubicBezTo>
                  <a:lnTo>
                    <a:pt x="38460" y="56595"/>
                  </a:lnTo>
                  <a:cubicBezTo>
                    <a:pt x="35687" y="56595"/>
                    <a:pt x="33273" y="58455"/>
                    <a:pt x="32556" y="61097"/>
                  </a:cubicBezTo>
                  <a:cubicBezTo>
                    <a:pt x="31838" y="63772"/>
                    <a:pt x="32980" y="66610"/>
                    <a:pt x="35361" y="67980"/>
                  </a:cubicBezTo>
                  <a:cubicBezTo>
                    <a:pt x="55031" y="79397"/>
                    <a:pt x="63251" y="93913"/>
                    <a:pt x="66611" y="105199"/>
                  </a:cubicBezTo>
                  <a:lnTo>
                    <a:pt x="23846" y="105199"/>
                  </a:lnTo>
                  <a:cubicBezTo>
                    <a:pt x="22965" y="104808"/>
                    <a:pt x="22117" y="104351"/>
                    <a:pt x="21302" y="103796"/>
                  </a:cubicBezTo>
                  <a:cubicBezTo>
                    <a:pt x="21302" y="103796"/>
                    <a:pt x="21302" y="103796"/>
                    <a:pt x="21302" y="103796"/>
                  </a:cubicBezTo>
                  <a:cubicBezTo>
                    <a:pt x="16115" y="100371"/>
                    <a:pt x="13016" y="94630"/>
                    <a:pt x="13016" y="88465"/>
                  </a:cubicBezTo>
                  <a:lnTo>
                    <a:pt x="13016" y="47821"/>
                  </a:lnTo>
                  <a:cubicBezTo>
                    <a:pt x="13016" y="42993"/>
                    <a:pt x="16963" y="39046"/>
                    <a:pt x="21791" y="39046"/>
                  </a:cubicBezTo>
                  <a:close/>
                  <a:moveTo>
                    <a:pt x="81322" y="51800"/>
                  </a:moveTo>
                  <a:cubicBezTo>
                    <a:pt x="87129" y="51800"/>
                    <a:pt x="92413" y="49419"/>
                    <a:pt x="96230" y="45570"/>
                  </a:cubicBezTo>
                  <a:cubicBezTo>
                    <a:pt x="100013" y="49419"/>
                    <a:pt x="105298" y="51800"/>
                    <a:pt x="111104" y="51800"/>
                  </a:cubicBezTo>
                  <a:cubicBezTo>
                    <a:pt x="114236" y="51800"/>
                    <a:pt x="117204" y="51083"/>
                    <a:pt x="119879" y="49843"/>
                  </a:cubicBezTo>
                  <a:lnTo>
                    <a:pt x="119879" y="88498"/>
                  </a:lnTo>
                  <a:cubicBezTo>
                    <a:pt x="119879" y="95902"/>
                    <a:pt x="115410" y="102329"/>
                    <a:pt x="109049" y="105199"/>
                  </a:cubicBezTo>
                  <a:lnTo>
                    <a:pt x="79267" y="105199"/>
                  </a:lnTo>
                  <a:cubicBezTo>
                    <a:pt x="76527" y="93749"/>
                    <a:pt x="69775" y="78744"/>
                    <a:pt x="53595" y="65696"/>
                  </a:cubicBezTo>
                  <a:cubicBezTo>
                    <a:pt x="59565" y="62010"/>
                    <a:pt x="63544" y="55454"/>
                    <a:pt x="63577" y="47984"/>
                  </a:cubicBezTo>
                  <a:cubicBezTo>
                    <a:pt x="64621" y="47266"/>
                    <a:pt x="65567" y="46451"/>
                    <a:pt x="66448" y="45603"/>
                  </a:cubicBezTo>
                  <a:cubicBezTo>
                    <a:pt x="70264" y="49419"/>
                    <a:pt x="75516" y="51768"/>
                    <a:pt x="81322" y="51800"/>
                  </a:cubicBezTo>
                  <a:close/>
                  <a:moveTo>
                    <a:pt x="12233" y="117432"/>
                  </a:moveTo>
                  <a:lnTo>
                    <a:pt x="120694" y="117432"/>
                  </a:lnTo>
                  <a:lnTo>
                    <a:pt x="120694" y="129664"/>
                  </a:lnTo>
                  <a:lnTo>
                    <a:pt x="12233" y="129664"/>
                  </a:lnTo>
                  <a:close/>
                  <a:moveTo>
                    <a:pt x="111104" y="12232"/>
                  </a:moveTo>
                  <a:cubicBezTo>
                    <a:pt x="115932" y="12232"/>
                    <a:pt x="119879" y="16179"/>
                    <a:pt x="119879" y="21007"/>
                  </a:cubicBezTo>
                  <a:lnTo>
                    <a:pt x="119879" y="30793"/>
                  </a:lnTo>
                  <a:cubicBezTo>
                    <a:pt x="119879" y="35621"/>
                    <a:pt x="115932" y="39568"/>
                    <a:pt x="111104" y="39568"/>
                  </a:cubicBezTo>
                  <a:cubicBezTo>
                    <a:pt x="106276" y="39568"/>
                    <a:pt x="102329" y="35621"/>
                    <a:pt x="102329" y="30793"/>
                  </a:cubicBezTo>
                  <a:lnTo>
                    <a:pt x="102329" y="21007"/>
                  </a:lnTo>
                  <a:cubicBezTo>
                    <a:pt x="102329" y="16179"/>
                    <a:pt x="106276" y="12232"/>
                    <a:pt x="111104" y="12232"/>
                  </a:cubicBezTo>
                  <a:close/>
                  <a:moveTo>
                    <a:pt x="81322" y="12232"/>
                  </a:moveTo>
                  <a:cubicBezTo>
                    <a:pt x="86150" y="12232"/>
                    <a:pt x="90097" y="16179"/>
                    <a:pt x="90097" y="21007"/>
                  </a:cubicBezTo>
                  <a:lnTo>
                    <a:pt x="90097" y="30793"/>
                  </a:lnTo>
                  <a:cubicBezTo>
                    <a:pt x="90097" y="35621"/>
                    <a:pt x="86150" y="39568"/>
                    <a:pt x="81322" y="39568"/>
                  </a:cubicBezTo>
                  <a:cubicBezTo>
                    <a:pt x="76494" y="39568"/>
                    <a:pt x="72580" y="35621"/>
                    <a:pt x="72580" y="30793"/>
                  </a:cubicBezTo>
                  <a:lnTo>
                    <a:pt x="72580" y="21007"/>
                  </a:lnTo>
                  <a:cubicBezTo>
                    <a:pt x="72580" y="16179"/>
                    <a:pt x="76494" y="12232"/>
                    <a:pt x="81322" y="12232"/>
                  </a:cubicBezTo>
                  <a:close/>
                  <a:moveTo>
                    <a:pt x="51573" y="12232"/>
                  </a:moveTo>
                  <a:cubicBezTo>
                    <a:pt x="56401" y="12232"/>
                    <a:pt x="60348" y="16179"/>
                    <a:pt x="60348" y="21007"/>
                  </a:cubicBezTo>
                  <a:lnTo>
                    <a:pt x="60348" y="30793"/>
                  </a:lnTo>
                  <a:cubicBezTo>
                    <a:pt x="60348" y="32294"/>
                    <a:pt x="59924" y="33762"/>
                    <a:pt x="59239" y="35034"/>
                  </a:cubicBezTo>
                  <a:cubicBezTo>
                    <a:pt x="55422" y="30076"/>
                    <a:pt x="49485" y="26879"/>
                    <a:pt x="42798" y="26814"/>
                  </a:cubicBezTo>
                  <a:lnTo>
                    <a:pt x="42798" y="21007"/>
                  </a:lnTo>
                  <a:cubicBezTo>
                    <a:pt x="42798" y="16179"/>
                    <a:pt x="46745" y="12232"/>
                    <a:pt x="51573" y="12232"/>
                  </a:cubicBezTo>
                  <a:close/>
                  <a:moveTo>
                    <a:pt x="21791" y="12232"/>
                  </a:moveTo>
                  <a:cubicBezTo>
                    <a:pt x="26619" y="12232"/>
                    <a:pt x="30566" y="16179"/>
                    <a:pt x="30566" y="21007"/>
                  </a:cubicBezTo>
                  <a:lnTo>
                    <a:pt x="30566" y="26814"/>
                  </a:lnTo>
                  <a:lnTo>
                    <a:pt x="21791" y="26814"/>
                  </a:lnTo>
                  <a:cubicBezTo>
                    <a:pt x="18659" y="26814"/>
                    <a:pt x="15691" y="27499"/>
                    <a:pt x="13049" y="28738"/>
                  </a:cubicBezTo>
                  <a:lnTo>
                    <a:pt x="13049" y="21007"/>
                  </a:lnTo>
                  <a:cubicBezTo>
                    <a:pt x="13049" y="16179"/>
                    <a:pt x="16963" y="12232"/>
                    <a:pt x="21791" y="12232"/>
                  </a:cubicBezTo>
                  <a:close/>
                  <a:moveTo>
                    <a:pt x="12233" y="196535"/>
                  </a:moveTo>
                  <a:lnTo>
                    <a:pt x="12233" y="141896"/>
                  </a:lnTo>
                  <a:lnTo>
                    <a:pt x="120694" y="141896"/>
                  </a:lnTo>
                  <a:lnTo>
                    <a:pt x="120694" y="196535"/>
                  </a:lnTo>
                  <a:close/>
                </a:path>
              </a:pathLst>
            </a:custGeom>
            <a:solidFill>
              <a:srgbClr val="FC3A5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4544750" y="4091325"/>
              <a:ext cx="305825" cy="305850"/>
            </a:xfrm>
            <a:custGeom>
              <a:avLst/>
              <a:gdLst/>
              <a:ahLst/>
              <a:cxnLst/>
              <a:rect l="l" t="t" r="r" b="b"/>
              <a:pathLst>
                <a:path w="12233" h="12234" extrusionOk="0">
                  <a:moveTo>
                    <a:pt x="6100" y="1"/>
                  </a:moveTo>
                  <a:cubicBezTo>
                    <a:pt x="2741" y="1"/>
                    <a:pt x="1" y="2741"/>
                    <a:pt x="1" y="6133"/>
                  </a:cubicBezTo>
                  <a:cubicBezTo>
                    <a:pt x="1" y="9493"/>
                    <a:pt x="2741" y="12233"/>
                    <a:pt x="6100" y="12233"/>
                  </a:cubicBezTo>
                  <a:cubicBezTo>
                    <a:pt x="9460" y="12233"/>
                    <a:pt x="12233" y="9493"/>
                    <a:pt x="12233" y="6133"/>
                  </a:cubicBezTo>
                  <a:cubicBezTo>
                    <a:pt x="12233" y="2741"/>
                    <a:pt x="9460" y="1"/>
                    <a:pt x="6100" y="1"/>
                  </a:cubicBezTo>
                  <a:close/>
                </a:path>
              </a:pathLst>
            </a:custGeom>
            <a:solidFill>
              <a:srgbClr val="FC3A5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10" name="Google Shape;310;p37"/>
          <p:cNvSpPr txBox="1">
            <a:spLocks noGrp="1"/>
          </p:cNvSpPr>
          <p:nvPr>
            <p:ph type="title" idx="2"/>
          </p:nvPr>
        </p:nvSpPr>
        <p:spPr>
          <a:xfrm>
            <a:off x="2056500" y="2148448"/>
            <a:ext cx="2116800" cy="6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UNO</a:t>
            </a:r>
            <a:endParaRPr dirty="0"/>
          </a:p>
        </p:txBody>
      </p:sp>
      <p:sp>
        <p:nvSpPr>
          <p:cNvPr id="311" name="Google Shape;311;p37"/>
          <p:cNvSpPr txBox="1">
            <a:spLocks noGrp="1"/>
          </p:cNvSpPr>
          <p:nvPr>
            <p:ph type="title" idx="3"/>
          </p:nvPr>
        </p:nvSpPr>
        <p:spPr>
          <a:xfrm>
            <a:off x="3356567" y="3698565"/>
            <a:ext cx="2116800" cy="6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MEGA</a:t>
            </a:r>
            <a:endParaRPr dirty="0"/>
          </a:p>
        </p:txBody>
      </p:sp>
      <p:sp>
        <p:nvSpPr>
          <p:cNvPr id="312" name="Google Shape;312;p37"/>
          <p:cNvSpPr txBox="1">
            <a:spLocks noGrp="1"/>
          </p:cNvSpPr>
          <p:nvPr>
            <p:ph type="title" idx="4"/>
          </p:nvPr>
        </p:nvSpPr>
        <p:spPr>
          <a:xfrm>
            <a:off x="5205967" y="5178215"/>
            <a:ext cx="2116800" cy="6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NANO</a:t>
            </a:r>
            <a:endParaRPr dirty="0"/>
          </a:p>
        </p:txBody>
      </p:sp>
      <p:sp>
        <p:nvSpPr>
          <p:cNvPr id="313" name="Google Shape;313;p37"/>
          <p:cNvSpPr/>
          <p:nvPr/>
        </p:nvSpPr>
        <p:spPr>
          <a:xfrm rot="-5400000" flipH="1">
            <a:off x="713933" y="716834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Google Shape;314;p37"/>
          <p:cNvSpPr/>
          <p:nvPr/>
        </p:nvSpPr>
        <p:spPr>
          <a:xfrm rot="-5400000">
            <a:off x="9952531" y="4561998"/>
            <a:ext cx="328800" cy="4263203"/>
          </a:xfrm>
          <a:prstGeom prst="rect">
            <a:avLst/>
          </a:prstGeom>
          <a:solidFill>
            <a:srgbClr val="FC3A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1"/>
          </p:nvPr>
        </p:nvSpPr>
        <p:spPr>
          <a:xfrm>
            <a:off x="2080100" y="2748233"/>
            <a:ext cx="2627824" cy="4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pt-BR" dirty="0"/>
              <a:t>Perfeito para iniciantes</a:t>
            </a:r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5"/>
          </p:nvPr>
        </p:nvSpPr>
        <p:spPr>
          <a:xfrm>
            <a:off x="3356567" y="4281500"/>
            <a:ext cx="2671270" cy="4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/>
              <a:t>Projetos mais elaborados</a:t>
            </a:r>
            <a:endParaRPr dirty="0"/>
          </a:p>
        </p:txBody>
      </p:sp>
      <p:sp>
        <p:nvSpPr>
          <p:cNvPr id="317" name="Google Shape;317;p37"/>
          <p:cNvSpPr txBox="1">
            <a:spLocks noGrp="1"/>
          </p:cNvSpPr>
          <p:nvPr>
            <p:ph type="subTitle" idx="6"/>
          </p:nvPr>
        </p:nvSpPr>
        <p:spPr>
          <a:xfrm>
            <a:off x="5205967" y="5803267"/>
            <a:ext cx="2492292" cy="4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/>
              <a:t>Pequeno e completo</a:t>
            </a:r>
            <a:endParaRPr dirty="0"/>
          </a:p>
        </p:txBody>
      </p:sp>
      <p:grpSp>
        <p:nvGrpSpPr>
          <p:cNvPr id="20" name="Google Shape;11905;p67">
            <a:extLst>
              <a:ext uri="{FF2B5EF4-FFF2-40B4-BE49-F238E27FC236}">
                <a16:creationId xmlns:a16="http://schemas.microsoft.com/office/drawing/2014/main" id="{396A1919-A846-4E9C-9E42-BADAEB5CD0E2}"/>
              </a:ext>
            </a:extLst>
          </p:cNvPr>
          <p:cNvGrpSpPr/>
          <p:nvPr/>
        </p:nvGrpSpPr>
        <p:grpSpPr>
          <a:xfrm>
            <a:off x="4025537" y="5202314"/>
            <a:ext cx="984838" cy="984838"/>
            <a:chOff x="2639038" y="2894942"/>
            <a:chExt cx="355612" cy="355612"/>
          </a:xfrm>
          <a:solidFill>
            <a:srgbClr val="FC3A52"/>
          </a:solidFill>
        </p:grpSpPr>
        <p:sp>
          <p:nvSpPr>
            <p:cNvPr id="21" name="Google Shape;11906;p67">
              <a:extLst>
                <a:ext uri="{FF2B5EF4-FFF2-40B4-BE49-F238E27FC236}">
                  <a16:creationId xmlns:a16="http://schemas.microsoft.com/office/drawing/2014/main" id="{01A3B1F0-5D42-4BDF-A8A9-128D1A5DE73F}"/>
                </a:ext>
              </a:extLst>
            </p:cNvPr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grpFill/>
            <a:ln w="762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07;p67">
              <a:extLst>
                <a:ext uri="{FF2B5EF4-FFF2-40B4-BE49-F238E27FC236}">
                  <a16:creationId xmlns:a16="http://schemas.microsoft.com/office/drawing/2014/main" id="{2DC6F7E4-4287-45C3-992C-FF661468B2F4}"/>
                </a:ext>
              </a:extLst>
            </p:cNvPr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grpFill/>
            <a:ln w="762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2DC4B19-E5B5-4DA1-B145-A0D831998E00}"/>
              </a:ext>
            </a:extLst>
          </p:cNvPr>
          <p:cNvSpPr/>
          <p:nvPr/>
        </p:nvSpPr>
        <p:spPr>
          <a:xfrm>
            <a:off x="-1" y="1"/>
            <a:ext cx="5412495" cy="6858000"/>
          </a:xfrm>
          <a:prstGeom prst="rect">
            <a:avLst/>
          </a:prstGeom>
          <a:solidFill>
            <a:srgbClr val="028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6194909" y="1053348"/>
            <a:ext cx="5081781" cy="50544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Microcontrolador – ATmega328P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Tensão Operacional – 5V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Tensão de Entrada – 7~12V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Pinos Digitais - 14 (6 com PWM)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Pinos Analógicos - 6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Memória Flash – 32KB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SRAM – 2KB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EEPROM – 1KB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 err="1">
                <a:latin typeface="Poppins" panose="00000500000000000000" pitchFamily="2" charset="0"/>
                <a:cs typeface="Poppins" panose="00000500000000000000" pitchFamily="2" charset="0"/>
              </a:rPr>
              <a:t>Clock</a:t>
            </a: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 – 16MHz</a:t>
            </a:r>
          </a:p>
        </p:txBody>
      </p:sp>
      <p:sp>
        <p:nvSpPr>
          <p:cNvPr id="186" name="Google Shape;186;p30"/>
          <p:cNvSpPr/>
          <p:nvPr/>
        </p:nvSpPr>
        <p:spPr>
          <a:xfrm rot="10800000">
            <a:off x="10989100" y="5888767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Google Shape;187;p30"/>
          <p:cNvSpPr/>
          <p:nvPr/>
        </p:nvSpPr>
        <p:spPr>
          <a:xfrm rot="-5400000">
            <a:off x="2544800" y="3984400"/>
            <a:ext cx="328800" cy="5418400"/>
          </a:xfrm>
          <a:prstGeom prst="rect">
            <a:avLst/>
          </a:prstGeom>
          <a:solidFill>
            <a:srgbClr val="FC3A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AFD726-280F-4745-B6D7-2A919365655F}"/>
              </a:ext>
            </a:extLst>
          </p:cNvPr>
          <p:cNvSpPr txBox="1"/>
          <p:nvPr/>
        </p:nvSpPr>
        <p:spPr>
          <a:xfrm>
            <a:off x="6954703" y="386334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Arduino UNO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A248FA-2481-4272-916A-AF2E91CD9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7" y="1210470"/>
            <a:ext cx="4668185" cy="4108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65261E2-0010-4124-9062-58B70DE2B33D}"/>
              </a:ext>
            </a:extLst>
          </p:cNvPr>
          <p:cNvSpPr/>
          <p:nvPr/>
        </p:nvSpPr>
        <p:spPr>
          <a:xfrm>
            <a:off x="-1" y="1"/>
            <a:ext cx="5412495" cy="6858000"/>
          </a:xfrm>
          <a:prstGeom prst="rect">
            <a:avLst/>
          </a:prstGeom>
          <a:solidFill>
            <a:srgbClr val="028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6194909" y="1053348"/>
            <a:ext cx="5081781" cy="50544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Microcontrolador – ATmega2560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Tensão Operacional – 5V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Tensão de Entrada – 7~12V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Pinos Digitais - 54 (15 com PWM)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Pinos Analógicos - 16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Memória Flash – 256KB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SRAM – 8KB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EEPROM – 4KB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 err="1">
                <a:latin typeface="Poppins" panose="00000500000000000000" pitchFamily="2" charset="0"/>
                <a:cs typeface="Poppins" panose="00000500000000000000" pitchFamily="2" charset="0"/>
              </a:rPr>
              <a:t>Clock</a:t>
            </a: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 – 16MHz</a:t>
            </a:r>
          </a:p>
        </p:txBody>
      </p:sp>
      <p:sp>
        <p:nvSpPr>
          <p:cNvPr id="186" name="Google Shape;186;p30"/>
          <p:cNvSpPr/>
          <p:nvPr/>
        </p:nvSpPr>
        <p:spPr>
          <a:xfrm rot="10800000">
            <a:off x="10989100" y="5888767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Google Shape;187;p30"/>
          <p:cNvSpPr/>
          <p:nvPr/>
        </p:nvSpPr>
        <p:spPr>
          <a:xfrm rot="-5400000">
            <a:off x="2544800" y="3984400"/>
            <a:ext cx="328800" cy="5418400"/>
          </a:xfrm>
          <a:prstGeom prst="rect">
            <a:avLst/>
          </a:prstGeom>
          <a:solidFill>
            <a:srgbClr val="FC3A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AFD726-280F-4745-B6D7-2A919365655F}"/>
              </a:ext>
            </a:extLst>
          </p:cNvPr>
          <p:cNvSpPr txBox="1"/>
          <p:nvPr/>
        </p:nvSpPr>
        <p:spPr>
          <a:xfrm>
            <a:off x="6954703" y="386334"/>
            <a:ext cx="3927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Arduino MEGA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381050-93C4-4940-9D98-11942F0DB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929">
            <a:off x="-151253" y="571501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780ED1A-1B1C-4AEE-919F-BEF8D8266212}"/>
              </a:ext>
            </a:extLst>
          </p:cNvPr>
          <p:cNvSpPr/>
          <p:nvPr/>
        </p:nvSpPr>
        <p:spPr>
          <a:xfrm>
            <a:off x="-2" y="0"/>
            <a:ext cx="5412495" cy="6858000"/>
          </a:xfrm>
          <a:prstGeom prst="rect">
            <a:avLst/>
          </a:prstGeom>
          <a:solidFill>
            <a:srgbClr val="028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6194909" y="1053348"/>
            <a:ext cx="5081781" cy="50544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Microcontrolador – ATmega328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Tensão Operacional – 5V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Tensão de Entrada – 7~12V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Pinos Digitais - 22 (6 com PWM)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Pinos Analógicos - 8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Memória Flash – 32KB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SRAM – 2KB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EEPROM – 1KB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 err="1">
                <a:latin typeface="Poppins" panose="00000500000000000000" pitchFamily="2" charset="0"/>
                <a:cs typeface="Poppins" panose="00000500000000000000" pitchFamily="2" charset="0"/>
              </a:rPr>
              <a:t>Clock</a:t>
            </a: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 – 16MHz</a:t>
            </a:r>
          </a:p>
        </p:txBody>
      </p:sp>
      <p:sp>
        <p:nvSpPr>
          <p:cNvPr id="186" name="Google Shape;186;p30"/>
          <p:cNvSpPr/>
          <p:nvPr/>
        </p:nvSpPr>
        <p:spPr>
          <a:xfrm rot="10800000">
            <a:off x="10989100" y="5888767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Google Shape;187;p30"/>
          <p:cNvSpPr/>
          <p:nvPr/>
        </p:nvSpPr>
        <p:spPr>
          <a:xfrm rot="-5400000">
            <a:off x="2544800" y="3984400"/>
            <a:ext cx="328800" cy="5418400"/>
          </a:xfrm>
          <a:prstGeom prst="rect">
            <a:avLst/>
          </a:prstGeom>
          <a:solidFill>
            <a:srgbClr val="FC3A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AFD726-280F-4745-B6D7-2A919365655F}"/>
              </a:ext>
            </a:extLst>
          </p:cNvPr>
          <p:cNvSpPr txBox="1"/>
          <p:nvPr/>
        </p:nvSpPr>
        <p:spPr>
          <a:xfrm>
            <a:off x="6954703" y="386334"/>
            <a:ext cx="3964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Arduino NANO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7201C0-8EEF-421F-8B95-BECD0C4A3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665" y="206690"/>
            <a:ext cx="6115822" cy="61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6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6194909" y="1053348"/>
            <a:ext cx="5865286" cy="50544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None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Ambiente de Desenvolvimento Integrado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endParaRPr lang="pt-B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 Destaque de sintaxe;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 Correção de erros;</a:t>
            </a:r>
          </a:p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 Monitor Serial;</a:t>
            </a:r>
          </a:p>
        </p:txBody>
      </p:sp>
      <p:sp>
        <p:nvSpPr>
          <p:cNvPr id="186" name="Google Shape;186;p30"/>
          <p:cNvSpPr/>
          <p:nvPr/>
        </p:nvSpPr>
        <p:spPr>
          <a:xfrm rot="10800000">
            <a:off x="10989100" y="5888767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AFD726-280F-4745-B6D7-2A919365655F}"/>
              </a:ext>
            </a:extLst>
          </p:cNvPr>
          <p:cNvSpPr txBox="1"/>
          <p:nvPr/>
        </p:nvSpPr>
        <p:spPr>
          <a:xfrm>
            <a:off x="8242715" y="396303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7D5E6D-6CBD-4D2D-91D2-E3AF0339663A}"/>
              </a:ext>
            </a:extLst>
          </p:cNvPr>
          <p:cNvSpPr txBox="1"/>
          <p:nvPr/>
        </p:nvSpPr>
        <p:spPr>
          <a:xfrm>
            <a:off x="6897286" y="5828717"/>
            <a:ext cx="437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disponível em: </a:t>
            </a:r>
            <a:r>
              <a:rPr lang="fr-FR" i="1" dirty="0"/>
              <a:t>arduino.cc/en/main/software</a:t>
            </a:r>
            <a:endParaRPr lang="pt-BR" i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76ACBF0-C11D-4AEE-A3B0-B6D0D0FE2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"/>
          <a:stretch/>
        </p:blipFill>
        <p:spPr>
          <a:xfrm>
            <a:off x="0" y="0"/>
            <a:ext cx="5588000" cy="6576020"/>
          </a:xfrm>
          <a:prstGeom prst="rect">
            <a:avLst/>
          </a:prstGeom>
        </p:spPr>
      </p:pic>
      <p:sp>
        <p:nvSpPr>
          <p:cNvPr id="187" name="Google Shape;187;p30"/>
          <p:cNvSpPr/>
          <p:nvPr/>
        </p:nvSpPr>
        <p:spPr>
          <a:xfrm rot="-5400000">
            <a:off x="2629600" y="3892889"/>
            <a:ext cx="328800" cy="5588000"/>
          </a:xfrm>
          <a:prstGeom prst="rect">
            <a:avLst/>
          </a:prstGeom>
          <a:solidFill>
            <a:srgbClr val="FC3A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9215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49CD5FCB-4467-4800-A913-6E62EE6F34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3"/>
          <a:stretch/>
        </p:blipFill>
        <p:spPr>
          <a:xfrm>
            <a:off x="2539343" y="805576"/>
            <a:ext cx="7015305" cy="4853814"/>
          </a:xfrm>
          <a:prstGeom prst="rect">
            <a:avLst/>
          </a:prstGeom>
        </p:spPr>
      </p:pic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124794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2637351" y="1533353"/>
            <a:ext cx="496583" cy="542190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</p:cNvCxnSpPr>
          <p:nvPr/>
        </p:nvCxnSpPr>
        <p:spPr>
          <a:xfrm>
            <a:off x="3133934" y="1782583"/>
            <a:ext cx="5112125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274764" y="1782583"/>
            <a:ext cx="0" cy="1403894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274764" y="3186477"/>
            <a:ext cx="2894635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246059" y="2737212"/>
            <a:ext cx="2857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Verificar</a:t>
            </a:r>
          </a:p>
        </p:txBody>
      </p:sp>
    </p:spTree>
    <p:extLst>
      <p:ext uri="{BB962C8B-B14F-4D97-AF65-F5344CB8AC3E}">
        <p14:creationId xmlns:p14="http://schemas.microsoft.com/office/powerpoint/2010/main" val="114884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878200" y="2576433"/>
            <a:ext cx="1327200" cy="103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6375967" y="2628084"/>
            <a:ext cx="1327200" cy="83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3"/>
          </p:nvPr>
        </p:nvSpPr>
        <p:spPr>
          <a:xfrm>
            <a:off x="878200" y="4768733"/>
            <a:ext cx="1327200" cy="103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4"/>
          </p:nvPr>
        </p:nvSpPr>
        <p:spPr>
          <a:xfrm>
            <a:off x="6416867" y="4768733"/>
            <a:ext cx="1245600" cy="103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5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Índice</a:t>
            </a:r>
            <a:endParaRPr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1"/>
          </p:nvPr>
        </p:nvSpPr>
        <p:spPr>
          <a:xfrm>
            <a:off x="2397463" y="4537667"/>
            <a:ext cx="3538879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Códigos e Exemplos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6"/>
          </p:nvPr>
        </p:nvSpPr>
        <p:spPr>
          <a:xfrm>
            <a:off x="7899433" y="4537673"/>
            <a:ext cx="33324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Conteúdo Adicional</a:t>
            </a:r>
            <a:endParaRPr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7"/>
          </p:nvPr>
        </p:nvSpPr>
        <p:spPr>
          <a:xfrm>
            <a:off x="2397400" y="2335267"/>
            <a:ext cx="33324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8"/>
          </p:nvPr>
        </p:nvSpPr>
        <p:spPr>
          <a:xfrm>
            <a:off x="7899593" y="2382200"/>
            <a:ext cx="33324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Produtos Arduino</a:t>
            </a:r>
            <a:endParaRPr dirty="0"/>
          </a:p>
        </p:txBody>
      </p:sp>
      <p:sp>
        <p:nvSpPr>
          <p:cNvPr id="158" name="Google Shape;158;p28"/>
          <p:cNvSpPr/>
          <p:nvPr/>
        </p:nvSpPr>
        <p:spPr>
          <a:xfrm rot="5400000" flipH="1">
            <a:off x="2035032" y="3436068"/>
            <a:ext cx="168171" cy="172568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Google Shape;159;p28"/>
          <p:cNvSpPr/>
          <p:nvPr/>
        </p:nvSpPr>
        <p:spPr>
          <a:xfrm rot="-5400000" flipH="1">
            <a:off x="962199" y="2574235"/>
            <a:ext cx="168171" cy="172568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Google Shape;160;p28"/>
          <p:cNvSpPr/>
          <p:nvPr/>
        </p:nvSpPr>
        <p:spPr>
          <a:xfrm rot="5400000" flipH="1">
            <a:off x="7491899" y="3436068"/>
            <a:ext cx="168171" cy="172568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Google Shape;161;p28"/>
          <p:cNvSpPr/>
          <p:nvPr/>
        </p:nvSpPr>
        <p:spPr>
          <a:xfrm rot="-5400000" flipH="1">
            <a:off x="6419065" y="2574235"/>
            <a:ext cx="168171" cy="172568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Google Shape;162;p28"/>
          <p:cNvSpPr/>
          <p:nvPr/>
        </p:nvSpPr>
        <p:spPr>
          <a:xfrm rot="5400000" flipH="1">
            <a:off x="2035032" y="5628368"/>
            <a:ext cx="168171" cy="172568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Google Shape;163;p28"/>
          <p:cNvSpPr/>
          <p:nvPr/>
        </p:nvSpPr>
        <p:spPr>
          <a:xfrm rot="-5400000" flipH="1">
            <a:off x="962199" y="4766535"/>
            <a:ext cx="168171" cy="172568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Google Shape;164;p28"/>
          <p:cNvSpPr/>
          <p:nvPr/>
        </p:nvSpPr>
        <p:spPr>
          <a:xfrm rot="5400000" flipH="1">
            <a:off x="7491899" y="5628368"/>
            <a:ext cx="168171" cy="172568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Google Shape;165;p28"/>
          <p:cNvSpPr/>
          <p:nvPr/>
        </p:nvSpPr>
        <p:spPr>
          <a:xfrm rot="-5400000" flipH="1">
            <a:off x="6419065" y="4766535"/>
            <a:ext cx="168171" cy="172568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Google Shape;166;p28"/>
          <p:cNvSpPr txBox="1">
            <a:spLocks noGrp="1"/>
          </p:cNvSpPr>
          <p:nvPr>
            <p:ph type="subTitle" idx="9"/>
          </p:nvPr>
        </p:nvSpPr>
        <p:spPr>
          <a:xfrm>
            <a:off x="2411600" y="2910967"/>
            <a:ext cx="3332400" cy="83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Componentes e características básicas</a:t>
            </a:r>
            <a:endParaRPr dirty="0"/>
          </a:p>
        </p:txBody>
      </p:sp>
      <p:sp>
        <p:nvSpPr>
          <p:cNvPr id="167" name="Google Shape;167;p28"/>
          <p:cNvSpPr txBox="1">
            <a:spLocks noGrp="1"/>
          </p:cNvSpPr>
          <p:nvPr>
            <p:ph type="subTitle" idx="13"/>
          </p:nvPr>
        </p:nvSpPr>
        <p:spPr>
          <a:xfrm>
            <a:off x="7899600" y="2910967"/>
            <a:ext cx="3682800" cy="83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>
                <a:solidFill>
                  <a:schemeClr val="dk1"/>
                </a:solidFill>
              </a:rPr>
              <a:t>Placas mais conhecidas e IDE.</a:t>
            </a:r>
            <a:endParaRPr dirty="0"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14"/>
          </p:nvPr>
        </p:nvSpPr>
        <p:spPr>
          <a:xfrm>
            <a:off x="2411600" y="5062467"/>
            <a:ext cx="3332400" cy="83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>
                <a:solidFill>
                  <a:schemeClr val="dk1"/>
                </a:solidFill>
              </a:rPr>
              <a:t>Estrutura básica de um programa e exemplos.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15"/>
          </p:nvPr>
        </p:nvSpPr>
        <p:spPr>
          <a:xfrm>
            <a:off x="7899600" y="5062467"/>
            <a:ext cx="3936800" cy="83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>
                <a:solidFill>
                  <a:schemeClr val="dk1"/>
                </a:solidFill>
              </a:rPr>
              <a:t>Bate papo, informações interessantes para expandir conhecimentos.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F9234B2-AFFF-4651-9FF1-3EED23BE8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3"/>
          <a:stretch/>
        </p:blipFill>
        <p:spPr>
          <a:xfrm>
            <a:off x="2539343" y="805576"/>
            <a:ext cx="7015305" cy="4853814"/>
          </a:xfrm>
          <a:prstGeom prst="rect">
            <a:avLst/>
          </a:prstGeom>
        </p:spPr>
      </p:pic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124794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3091021" y="1533353"/>
            <a:ext cx="496583" cy="542190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587604" y="1782870"/>
            <a:ext cx="4658455" cy="21578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274764" y="1782583"/>
            <a:ext cx="0" cy="1403894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274764" y="3186477"/>
            <a:ext cx="2894635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246059" y="2737212"/>
            <a:ext cx="2857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Carregar</a:t>
            </a:r>
          </a:p>
        </p:txBody>
      </p:sp>
    </p:spTree>
    <p:extLst>
      <p:ext uri="{BB962C8B-B14F-4D97-AF65-F5344CB8AC3E}">
        <p14:creationId xmlns:p14="http://schemas.microsoft.com/office/powerpoint/2010/main" val="137550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63B0747A-AFFE-4B9A-AC2C-C47B22CD2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3"/>
          <a:stretch/>
        </p:blipFill>
        <p:spPr>
          <a:xfrm>
            <a:off x="2539343" y="805576"/>
            <a:ext cx="7015305" cy="4853814"/>
          </a:xfrm>
          <a:prstGeom prst="rect">
            <a:avLst/>
          </a:prstGeom>
        </p:spPr>
      </p:pic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124794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3637190" y="1533353"/>
            <a:ext cx="496583" cy="542190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33773" y="1785267"/>
            <a:ext cx="4140991" cy="19181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274764" y="1782583"/>
            <a:ext cx="0" cy="1403894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274764" y="3186477"/>
            <a:ext cx="2894635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246059" y="2737212"/>
            <a:ext cx="2857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Novo Código</a:t>
            </a:r>
          </a:p>
        </p:txBody>
      </p:sp>
    </p:spTree>
    <p:extLst>
      <p:ext uri="{BB962C8B-B14F-4D97-AF65-F5344CB8AC3E}">
        <p14:creationId xmlns:p14="http://schemas.microsoft.com/office/powerpoint/2010/main" val="1408267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79643C29-7670-4C2E-B158-9673ECE4FC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3"/>
          <a:stretch/>
        </p:blipFill>
        <p:spPr>
          <a:xfrm>
            <a:off x="2539343" y="805576"/>
            <a:ext cx="7015305" cy="4853814"/>
          </a:xfrm>
          <a:prstGeom prst="rect">
            <a:avLst/>
          </a:prstGeom>
        </p:spPr>
      </p:pic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124794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4066148" y="1533353"/>
            <a:ext cx="496583" cy="542190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62731" y="1787254"/>
            <a:ext cx="3712033" cy="17194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274764" y="1804448"/>
            <a:ext cx="0" cy="1382029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274764" y="3186477"/>
            <a:ext cx="2894635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246059" y="2737212"/>
            <a:ext cx="2857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Abrir</a:t>
            </a:r>
          </a:p>
        </p:txBody>
      </p:sp>
    </p:spTree>
    <p:extLst>
      <p:ext uri="{BB962C8B-B14F-4D97-AF65-F5344CB8AC3E}">
        <p14:creationId xmlns:p14="http://schemas.microsoft.com/office/powerpoint/2010/main" val="368116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D5E452DD-813B-4A1E-9035-F43D28E1A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3"/>
          <a:stretch/>
        </p:blipFill>
        <p:spPr>
          <a:xfrm>
            <a:off x="2539343" y="805576"/>
            <a:ext cx="7015305" cy="4853814"/>
          </a:xfrm>
          <a:prstGeom prst="rect">
            <a:avLst/>
          </a:prstGeom>
        </p:spPr>
      </p:pic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124794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4542372" y="1533353"/>
            <a:ext cx="496583" cy="542190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38955" y="1789593"/>
            <a:ext cx="3207104" cy="14855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274764" y="1789593"/>
            <a:ext cx="0" cy="1396884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274764" y="3186477"/>
            <a:ext cx="2894635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246059" y="2737212"/>
            <a:ext cx="2857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Salvar</a:t>
            </a:r>
          </a:p>
        </p:txBody>
      </p:sp>
    </p:spTree>
    <p:extLst>
      <p:ext uri="{BB962C8B-B14F-4D97-AF65-F5344CB8AC3E}">
        <p14:creationId xmlns:p14="http://schemas.microsoft.com/office/powerpoint/2010/main" val="3951318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5E59E0A8-4EEB-4E06-833B-E59B50B06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13"/>
          <a:stretch/>
        </p:blipFill>
        <p:spPr>
          <a:xfrm>
            <a:off x="2539343" y="805576"/>
            <a:ext cx="7015305" cy="4853814"/>
          </a:xfrm>
          <a:prstGeom prst="rect">
            <a:avLst/>
          </a:prstGeom>
        </p:spPr>
      </p:pic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124794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8794101" y="1533353"/>
            <a:ext cx="496583" cy="542190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9290684" y="1804448"/>
            <a:ext cx="763047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10069865" y="1804448"/>
            <a:ext cx="0" cy="1382029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10082435" y="3186477"/>
            <a:ext cx="1959955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10053731" y="2737212"/>
            <a:ext cx="1935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Monitor Serial</a:t>
            </a:r>
          </a:p>
        </p:txBody>
      </p:sp>
    </p:spTree>
    <p:extLst>
      <p:ext uri="{BB962C8B-B14F-4D97-AF65-F5344CB8AC3E}">
        <p14:creationId xmlns:p14="http://schemas.microsoft.com/office/powerpoint/2010/main" val="620381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46928D2-7293-424A-97B3-1BFB042D9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4" b="17284"/>
          <a:stretch/>
        </p:blipFill>
        <p:spPr>
          <a:xfrm>
            <a:off x="2842054" y="669819"/>
            <a:ext cx="6524368" cy="5246092"/>
          </a:xfrm>
          <a:prstGeom prst="rect">
            <a:avLst/>
          </a:prstGeom>
        </p:spPr>
      </p:pic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124794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5634503" y="2538122"/>
            <a:ext cx="3298255" cy="754743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Ambiente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458766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E0A119C-EFA4-4CA1-A6B4-8736274C9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26"/>
          <a:stretch/>
        </p:blipFill>
        <p:spPr>
          <a:xfrm>
            <a:off x="2098513" y="1875469"/>
            <a:ext cx="7994974" cy="2478817"/>
          </a:xfrm>
          <a:prstGeom prst="rect">
            <a:avLst/>
          </a:prstGeom>
        </p:spPr>
      </p:pic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124794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4446872" y="2957973"/>
            <a:ext cx="3298255" cy="754743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Área de Mensagens</a:t>
            </a:r>
          </a:p>
        </p:txBody>
      </p:sp>
    </p:spTree>
    <p:extLst>
      <p:ext uri="{BB962C8B-B14F-4D97-AF65-F5344CB8AC3E}">
        <p14:creationId xmlns:p14="http://schemas.microsoft.com/office/powerpoint/2010/main" val="102514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4DDD47D-3A3E-41E4-92CF-53456BD95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26"/>
          <a:stretch/>
        </p:blipFill>
        <p:spPr>
          <a:xfrm>
            <a:off x="2098513" y="1875469"/>
            <a:ext cx="7994974" cy="2478817"/>
          </a:xfrm>
          <a:prstGeom prst="rect">
            <a:avLst/>
          </a:prstGeom>
        </p:spPr>
      </p:pic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124794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IDE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6783859" y="4652963"/>
            <a:ext cx="3526971" cy="754743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Placa Arduino e Porta Serial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25F4837-5A7A-4F71-B0BD-DC793C49E73D}"/>
              </a:ext>
            </a:extLst>
          </p:cNvPr>
          <p:cNvCxnSpPr>
            <a:cxnSpLocks/>
          </p:cNvCxnSpPr>
          <p:nvPr/>
        </p:nvCxnSpPr>
        <p:spPr>
          <a:xfrm>
            <a:off x="6783859" y="4317578"/>
            <a:ext cx="2825029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57EC421-8C9A-4A32-B312-6468CB53DCE9}"/>
              </a:ext>
            </a:extLst>
          </p:cNvPr>
          <p:cNvCxnSpPr>
            <a:cxnSpLocks/>
          </p:cNvCxnSpPr>
          <p:nvPr/>
        </p:nvCxnSpPr>
        <p:spPr>
          <a:xfrm flipH="1">
            <a:off x="6783859" y="4317578"/>
            <a:ext cx="8" cy="335385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B934F42-3B82-4979-B588-FE1FC1A6523D}"/>
              </a:ext>
            </a:extLst>
          </p:cNvPr>
          <p:cNvSpPr/>
          <p:nvPr/>
        </p:nvSpPr>
        <p:spPr>
          <a:xfrm>
            <a:off x="2147573" y="4652963"/>
            <a:ext cx="3526971" cy="754743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Linha do Cursor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BF87665-39C3-4972-A122-53BF651202E6}"/>
              </a:ext>
            </a:extLst>
          </p:cNvPr>
          <p:cNvCxnSpPr>
            <a:cxnSpLocks/>
          </p:cNvCxnSpPr>
          <p:nvPr/>
        </p:nvCxnSpPr>
        <p:spPr>
          <a:xfrm>
            <a:off x="2147573" y="4309902"/>
            <a:ext cx="333536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AFEA2CF-C542-4EBA-9855-893CB8412ABB}"/>
              </a:ext>
            </a:extLst>
          </p:cNvPr>
          <p:cNvCxnSpPr>
            <a:cxnSpLocks/>
          </p:cNvCxnSpPr>
          <p:nvPr/>
        </p:nvCxnSpPr>
        <p:spPr>
          <a:xfrm flipH="1">
            <a:off x="2147573" y="4309902"/>
            <a:ext cx="8" cy="335385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624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AEDB8E7-231D-4025-A79E-324185460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0" b="22857"/>
          <a:stretch/>
        </p:blipFill>
        <p:spPr>
          <a:xfrm>
            <a:off x="0" y="2640821"/>
            <a:ext cx="12192000" cy="4217179"/>
          </a:xfrm>
          <a:prstGeom prst="rect">
            <a:avLst/>
          </a:prstGeom>
        </p:spPr>
      </p:pic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566264" y="3483148"/>
            <a:ext cx="5497071" cy="2532524"/>
          </a:xfrm>
          <a:prstGeom prst="rect">
            <a:avLst/>
          </a:prstGeom>
          <a:effectLst>
            <a:outerShdw blurRad="50800" dist="38100" dir="2700000" algn="tl" rotWithShape="0">
              <a:srgbClr val="FC3A52">
                <a:alpha val="4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9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CÓDIGOS E</a:t>
            </a:r>
            <a:br>
              <a:rPr lang="pt-BR" sz="9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</a:br>
            <a:r>
              <a:rPr lang="pt-BR" sz="9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EXEMPLOS</a:t>
            </a:r>
            <a:endParaRPr sz="9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" panose="020B0606020202050201" pitchFamily="34" charset="0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2"/>
          </p:nvPr>
        </p:nvSpPr>
        <p:spPr>
          <a:xfrm>
            <a:off x="960000" y="1329300"/>
            <a:ext cx="4709600" cy="224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23000" dirty="0">
                <a:latin typeface="Bebas Neue" panose="020B0606020202050201" pitchFamily="34" charset="0"/>
                <a:cs typeface="Poppins" panose="00000500000000000000" pitchFamily="2" charset="0"/>
              </a:rPr>
              <a:t>03</a:t>
            </a:r>
            <a:endParaRPr sz="23000" dirty="0">
              <a:latin typeface="Bebas Neue" panose="020B0606020202050201" pitchFamily="34" charset="0"/>
              <a:cs typeface="Poppins" panose="00000500000000000000" pitchFamily="2" charset="0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1023800" y="743767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25624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Poppins" panose="00000500000000000000" pitchFamily="2" charset="0"/>
                <a:cs typeface="Poppins" panose="00000500000000000000" pitchFamily="2" charset="0"/>
              </a:rPr>
              <a:t>TinkerCAD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2"/>
          </p:nvPr>
        </p:nvSpPr>
        <p:spPr>
          <a:xfrm>
            <a:off x="1854386" y="2344315"/>
            <a:ext cx="3924170" cy="6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Grátis e Online</a:t>
            </a:r>
            <a:endParaRPr dirty="0"/>
          </a:p>
        </p:txBody>
      </p:sp>
      <p:sp>
        <p:nvSpPr>
          <p:cNvPr id="311" name="Google Shape;311;p37"/>
          <p:cNvSpPr txBox="1">
            <a:spLocks noGrp="1"/>
          </p:cNvSpPr>
          <p:nvPr>
            <p:ph type="title" idx="3"/>
          </p:nvPr>
        </p:nvSpPr>
        <p:spPr>
          <a:xfrm>
            <a:off x="3220065" y="3892744"/>
            <a:ext cx="3090770" cy="6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3D Design</a:t>
            </a:r>
            <a:endParaRPr dirty="0"/>
          </a:p>
        </p:txBody>
      </p:sp>
      <p:sp>
        <p:nvSpPr>
          <p:cNvPr id="312" name="Google Shape;312;p37"/>
          <p:cNvSpPr txBox="1">
            <a:spLocks noGrp="1"/>
          </p:cNvSpPr>
          <p:nvPr>
            <p:ph type="title" idx="4"/>
          </p:nvPr>
        </p:nvSpPr>
        <p:spPr>
          <a:xfrm>
            <a:off x="4636174" y="5286830"/>
            <a:ext cx="2381082" cy="6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Circuitos</a:t>
            </a:r>
            <a:endParaRPr dirty="0"/>
          </a:p>
        </p:txBody>
      </p:sp>
      <p:sp>
        <p:nvSpPr>
          <p:cNvPr id="313" name="Google Shape;313;p37"/>
          <p:cNvSpPr/>
          <p:nvPr/>
        </p:nvSpPr>
        <p:spPr>
          <a:xfrm rot="-5400000" flipH="1">
            <a:off x="713933" y="716834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Google Shape;314;p37"/>
          <p:cNvSpPr/>
          <p:nvPr/>
        </p:nvSpPr>
        <p:spPr>
          <a:xfrm rot="-5400000">
            <a:off x="9952531" y="4561998"/>
            <a:ext cx="328800" cy="4263203"/>
          </a:xfrm>
          <a:prstGeom prst="rect">
            <a:avLst/>
          </a:prstGeom>
          <a:solidFill>
            <a:srgbClr val="FC3A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C9B79A-D2E0-4660-8BA5-316AA5E47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520" y="1543620"/>
            <a:ext cx="3770759" cy="377075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C0F185-D92C-4887-8D9A-6EC6187BC250}"/>
              </a:ext>
            </a:extLst>
          </p:cNvPr>
          <p:cNvSpPr txBox="1"/>
          <p:nvPr/>
        </p:nvSpPr>
        <p:spPr>
          <a:xfrm>
            <a:off x="9310365" y="5342892"/>
            <a:ext cx="160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tinkercad.com/</a:t>
            </a:r>
          </a:p>
        </p:txBody>
      </p:sp>
      <p:grpSp>
        <p:nvGrpSpPr>
          <p:cNvPr id="35" name="Google Shape;9324;p63">
            <a:extLst>
              <a:ext uri="{FF2B5EF4-FFF2-40B4-BE49-F238E27FC236}">
                <a16:creationId xmlns:a16="http://schemas.microsoft.com/office/drawing/2014/main" id="{B6AB5EA6-4C8F-48AB-9529-81F3059B1797}"/>
              </a:ext>
            </a:extLst>
          </p:cNvPr>
          <p:cNvGrpSpPr/>
          <p:nvPr/>
        </p:nvGrpSpPr>
        <p:grpSpPr>
          <a:xfrm>
            <a:off x="2197109" y="3887309"/>
            <a:ext cx="817819" cy="816979"/>
            <a:chOff x="2497275" y="2744159"/>
            <a:chExt cx="370930" cy="370549"/>
          </a:xfrm>
          <a:solidFill>
            <a:srgbClr val="FC3A52"/>
          </a:solidFill>
        </p:grpSpPr>
        <p:sp>
          <p:nvSpPr>
            <p:cNvPr id="36" name="Google Shape;9325;p63">
              <a:extLst>
                <a:ext uri="{FF2B5EF4-FFF2-40B4-BE49-F238E27FC236}">
                  <a16:creationId xmlns:a16="http://schemas.microsoft.com/office/drawing/2014/main" id="{3AF0B8CB-D1FE-45C7-9F1D-1DD070EF2A80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26;p63">
              <a:extLst>
                <a:ext uri="{FF2B5EF4-FFF2-40B4-BE49-F238E27FC236}">
                  <a16:creationId xmlns:a16="http://schemas.microsoft.com/office/drawing/2014/main" id="{8A2780B1-75B7-427D-BA77-449AD63D0245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27;p63">
              <a:extLst>
                <a:ext uri="{FF2B5EF4-FFF2-40B4-BE49-F238E27FC236}">
                  <a16:creationId xmlns:a16="http://schemas.microsoft.com/office/drawing/2014/main" id="{4E219920-E915-497B-87BB-43449C60A48E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28;p63">
              <a:extLst>
                <a:ext uri="{FF2B5EF4-FFF2-40B4-BE49-F238E27FC236}">
                  <a16:creationId xmlns:a16="http://schemas.microsoft.com/office/drawing/2014/main" id="{28929284-81F1-491A-B1EA-81E3907B9951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29;p63">
              <a:extLst>
                <a:ext uri="{FF2B5EF4-FFF2-40B4-BE49-F238E27FC236}">
                  <a16:creationId xmlns:a16="http://schemas.microsoft.com/office/drawing/2014/main" id="{DB8A0A32-89F6-4BBD-8AC3-7985D24AB8DC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30;p63">
              <a:extLst>
                <a:ext uri="{FF2B5EF4-FFF2-40B4-BE49-F238E27FC236}">
                  <a16:creationId xmlns:a16="http://schemas.microsoft.com/office/drawing/2014/main" id="{0E5F38D7-83D8-422A-B2C6-6D5EB13F264D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9282;p63">
            <a:extLst>
              <a:ext uri="{FF2B5EF4-FFF2-40B4-BE49-F238E27FC236}">
                <a16:creationId xmlns:a16="http://schemas.microsoft.com/office/drawing/2014/main" id="{5FA9E668-3E3A-40DC-896A-928D1CFF34E1}"/>
              </a:ext>
            </a:extLst>
          </p:cNvPr>
          <p:cNvSpPr/>
          <p:nvPr/>
        </p:nvSpPr>
        <p:spPr>
          <a:xfrm>
            <a:off x="959997" y="2210409"/>
            <a:ext cx="816982" cy="81618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FC3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11535;p66">
            <a:extLst>
              <a:ext uri="{FF2B5EF4-FFF2-40B4-BE49-F238E27FC236}">
                <a16:creationId xmlns:a16="http://schemas.microsoft.com/office/drawing/2014/main" id="{1E2B1313-BEAD-486A-8244-00651A78F39C}"/>
              </a:ext>
            </a:extLst>
          </p:cNvPr>
          <p:cNvGrpSpPr/>
          <p:nvPr/>
        </p:nvGrpSpPr>
        <p:grpSpPr>
          <a:xfrm>
            <a:off x="3621446" y="5055688"/>
            <a:ext cx="816982" cy="943740"/>
            <a:chOff x="1331406" y="1513361"/>
            <a:chExt cx="301784" cy="348607"/>
          </a:xfrm>
          <a:solidFill>
            <a:srgbClr val="FC3A52"/>
          </a:solidFill>
        </p:grpSpPr>
        <p:sp>
          <p:nvSpPr>
            <p:cNvPr id="44" name="Google Shape;11536;p66">
              <a:extLst>
                <a:ext uri="{FF2B5EF4-FFF2-40B4-BE49-F238E27FC236}">
                  <a16:creationId xmlns:a16="http://schemas.microsoft.com/office/drawing/2014/main" id="{13861A36-B4DD-47CC-B12C-FDBFD656EBAE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37;p66">
              <a:extLst>
                <a:ext uri="{FF2B5EF4-FFF2-40B4-BE49-F238E27FC236}">
                  <a16:creationId xmlns:a16="http://schemas.microsoft.com/office/drawing/2014/main" id="{1E656703-F177-4E97-A41C-610A4DF9D2F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538;p66">
              <a:extLst>
                <a:ext uri="{FF2B5EF4-FFF2-40B4-BE49-F238E27FC236}">
                  <a16:creationId xmlns:a16="http://schemas.microsoft.com/office/drawing/2014/main" id="{CD943C69-7BCE-48CC-8A70-CB251D17AA58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539;p66">
              <a:extLst>
                <a:ext uri="{FF2B5EF4-FFF2-40B4-BE49-F238E27FC236}">
                  <a16:creationId xmlns:a16="http://schemas.microsoft.com/office/drawing/2014/main" id="{2B30DD8B-488D-435E-9694-CDDB78FB320F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666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2F05892-D5C2-4D59-AFD7-84F6609E9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6"/>
          <a:stretch/>
        </p:blipFill>
        <p:spPr>
          <a:xfrm>
            <a:off x="1" y="2640821"/>
            <a:ext cx="12191996" cy="4217179"/>
          </a:xfrm>
          <a:prstGeom prst="rect">
            <a:avLst/>
          </a:prstGeom>
        </p:spPr>
      </p:pic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566264" y="4071476"/>
            <a:ext cx="5497071" cy="1355867"/>
          </a:xfrm>
          <a:prstGeom prst="rect">
            <a:avLst/>
          </a:prstGeom>
          <a:effectLst>
            <a:outerShdw blurRad="50800" dist="38100" dir="2700000" algn="tl" rotWithShape="0">
              <a:srgbClr val="FC3A52">
                <a:alpha val="4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9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HARDWARE</a:t>
            </a:r>
            <a:endParaRPr sz="9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" panose="020B0606020202050201" pitchFamily="34" charset="0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2"/>
          </p:nvPr>
        </p:nvSpPr>
        <p:spPr>
          <a:xfrm>
            <a:off x="960000" y="1329300"/>
            <a:ext cx="4709600" cy="224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23000" dirty="0">
                <a:latin typeface="Bebas Neue" panose="020B0606020202050201" pitchFamily="34" charset="0"/>
                <a:cs typeface="Poppins" panose="00000500000000000000" pitchFamily="2" charset="0"/>
              </a:rPr>
              <a:t>01</a:t>
            </a:r>
            <a:endParaRPr sz="23000" dirty="0">
              <a:latin typeface="Bebas Neue" panose="020B0606020202050201" pitchFamily="34" charset="0"/>
              <a:cs typeface="Poppins" panose="00000500000000000000" pitchFamily="2" charset="0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1023800" y="743767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333451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3071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Lei de Ohm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230F78-E0AF-4FE5-BCD8-AEADF2C9F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r="10938"/>
          <a:stretch/>
        </p:blipFill>
        <p:spPr>
          <a:xfrm>
            <a:off x="5828271" y="2000250"/>
            <a:ext cx="6363729" cy="4857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91F5FDA-C325-42F6-B2F2-688395F7B632}"/>
                  </a:ext>
                </a:extLst>
              </p:cNvPr>
              <p:cNvSpPr txBox="1"/>
              <p:nvPr/>
            </p:nvSpPr>
            <p:spPr>
              <a:xfrm>
                <a:off x="504672" y="2530042"/>
                <a:ext cx="271887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3600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pt-BR" sz="36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91F5FDA-C325-42F6-B2F2-688395F7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2" y="2530042"/>
                <a:ext cx="27188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5F30329-6B3F-4DAA-A5D4-E617D934F7B7}"/>
                  </a:ext>
                </a:extLst>
              </p:cNvPr>
              <p:cNvSpPr txBox="1"/>
              <p:nvPr/>
            </p:nvSpPr>
            <p:spPr>
              <a:xfrm>
                <a:off x="447600" y="3681628"/>
                <a:ext cx="2718873" cy="1240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5F30329-6B3F-4DAA-A5D4-E617D934F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0" y="3681628"/>
                <a:ext cx="2718873" cy="1240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76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333451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3071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Lei de Ohm</a:t>
            </a:r>
          </a:p>
        </p:txBody>
      </p:sp>
      <p:graphicFrame>
        <p:nvGraphicFramePr>
          <p:cNvPr id="15" name="Google Shape;403;p41">
            <a:extLst>
              <a:ext uri="{FF2B5EF4-FFF2-40B4-BE49-F238E27FC236}">
                <a16:creationId xmlns:a16="http://schemas.microsoft.com/office/drawing/2014/main" id="{E3150DB3-6FFD-4663-9B13-750117949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914530"/>
              </p:ext>
            </p:extLst>
          </p:nvPr>
        </p:nvGraphicFramePr>
        <p:xfrm>
          <a:off x="308525" y="3086984"/>
          <a:ext cx="7105173" cy="3051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93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8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2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Blinker SemiBold"/>
                        <a:ea typeface="Blinker SemiBold"/>
                        <a:cs typeface="Blinker SemiBold"/>
                        <a:sym typeface="Blinker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Tensão (V)</a:t>
                      </a:r>
                      <a:endParaRPr dirty="0">
                        <a:solidFill>
                          <a:srgbClr val="FFFFFF"/>
                        </a:solidFill>
                        <a:latin typeface="Blinker SemiBold"/>
                        <a:ea typeface="Blinker SemiBold"/>
                        <a:cs typeface="Blinker SemiBold"/>
                        <a:sym typeface="Blinker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3A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Corrente nos LEDs (mA)</a:t>
                      </a:r>
                      <a:endParaRPr dirty="0">
                        <a:solidFill>
                          <a:srgbClr val="FFFFFF"/>
                        </a:solidFill>
                        <a:latin typeface="Blinker SemiBold"/>
                        <a:ea typeface="Blinker SemiBold"/>
                        <a:cs typeface="Blinker SemiBold"/>
                        <a:sym typeface="Blinker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3A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Vermelho</a:t>
                      </a:r>
                      <a:endParaRPr dirty="0">
                        <a:solidFill>
                          <a:srgbClr val="FFFFFF"/>
                        </a:solidFill>
                        <a:latin typeface="Blinker SemiBold"/>
                        <a:ea typeface="Blinker SemiBold"/>
                        <a:cs typeface="Blinker SemiBold"/>
                        <a:sym typeface="Blinker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uli"/>
                          <a:ea typeface="Muli"/>
                          <a:cs typeface="Muli"/>
                          <a:sym typeface="Muli"/>
                        </a:rPr>
                        <a:t>1,8 ~ 2,0</a:t>
                      </a:r>
                      <a:endParaRPr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Amarelo</a:t>
                      </a:r>
                      <a:endParaRPr dirty="0">
                        <a:solidFill>
                          <a:srgbClr val="FFFFFF"/>
                        </a:solidFill>
                        <a:latin typeface="Blinker SemiBold"/>
                        <a:ea typeface="Blinker SemiBold"/>
                        <a:cs typeface="Blinker SemiBold"/>
                        <a:sym typeface="Blinker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uli"/>
                          <a:ea typeface="Muli"/>
                          <a:cs typeface="Muli"/>
                          <a:sym typeface="Muli"/>
                        </a:rPr>
                        <a:t>1,8 ~ 2,0</a:t>
                      </a:r>
                      <a:endParaRPr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Blinker SemiBold"/>
                          <a:ea typeface="Blinker SemiBold"/>
                          <a:cs typeface="Blinker SemiBold"/>
                          <a:sym typeface="Blinker SemiBold"/>
                        </a:rPr>
                        <a:t>Verde</a:t>
                      </a:r>
                      <a:endParaRPr dirty="0">
                        <a:solidFill>
                          <a:srgbClr val="FFFFFF"/>
                        </a:solidFill>
                        <a:latin typeface="Blinker SemiBold"/>
                        <a:ea typeface="Blinker SemiBold"/>
                        <a:cs typeface="Blinker SemiBold"/>
                        <a:sym typeface="Blinker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uli"/>
                          <a:ea typeface="Muli"/>
                          <a:cs typeface="Muli"/>
                          <a:sym typeface="Muli"/>
                        </a:rPr>
                        <a:t>1,8 ~ 2,1</a:t>
                      </a:r>
                      <a:endParaRPr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dirty="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BAD6301-C1A3-4400-954A-4735A69206E5}"/>
                  </a:ext>
                </a:extLst>
              </p:cNvPr>
              <p:cNvSpPr txBox="1"/>
              <p:nvPr/>
            </p:nvSpPr>
            <p:spPr>
              <a:xfrm>
                <a:off x="0" y="1826832"/>
                <a:ext cx="4870404" cy="791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𝑎𝑙𝑖𝑚𝑒𝑛𝑡𝑎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𝑉𝑙𝑒𝑑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pt-BR" sz="72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BAD6301-C1A3-4400-954A-4735A6920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6832"/>
                <a:ext cx="4870404" cy="7911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73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54825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3286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Protoboard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22605A-19DB-4BF9-963D-9C647D002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1994496"/>
            <a:ext cx="8521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548253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3286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Protoboard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9D7659-BE5C-48CD-B9E6-74CC681BD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31" y="1994496"/>
            <a:ext cx="840153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4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4859510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459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Circuito </a:t>
            </a:r>
            <a:r>
              <a:rPr lang="pt-BR" sz="4000" b="1" dirty="0" err="1">
                <a:latin typeface="Poppins" panose="00000500000000000000" pitchFamily="2" charset="0"/>
                <a:cs typeface="Poppins" panose="00000500000000000000" pitchFamily="2" charset="0"/>
              </a:rPr>
              <a:t>BlinkLED</a:t>
            </a:r>
            <a:endParaRPr lang="pt-BR" sz="4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0ABBA7-B4CF-4EF4-B3B2-654737C19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757"/>
            <a:ext cx="12192000" cy="52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63000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3368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err="1">
                <a:latin typeface="Poppins" panose="00000500000000000000" pitchFamily="2" charset="0"/>
                <a:cs typeface="Poppins" panose="00000500000000000000" pitchFamily="2" charset="0"/>
              </a:rPr>
              <a:t>Push</a:t>
            </a:r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 Button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3D6826-48BB-4710-AE01-719EB8CE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62" y="1857847"/>
            <a:ext cx="3904445" cy="39044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28C2A21-895B-4E1F-B869-7986A3ECD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8841" y="95256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123457" y="12250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61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Poppins" panose="00000500000000000000" pitchFamily="2" charset="0"/>
                <a:cs typeface="Poppins" panose="00000500000000000000" pitchFamily="2" charset="0"/>
              </a:rPr>
              <a:t>LED e Botão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AC1DF-4201-42F9-8CEA-9E20901DE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757"/>
            <a:ext cx="12192000" cy="52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0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5035840" y="12250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477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atin typeface="Poppins" panose="00000500000000000000" pitchFamily="2" charset="0"/>
                <a:cs typeface="Poppins" panose="00000500000000000000" pitchFamily="2" charset="0"/>
              </a:rPr>
              <a:t>Códigos e Circuitos</a:t>
            </a:r>
          </a:p>
        </p:txBody>
      </p:sp>
      <p:sp>
        <p:nvSpPr>
          <p:cNvPr id="6" name="Google Shape;183;p30">
            <a:extLst>
              <a:ext uri="{FF2B5EF4-FFF2-40B4-BE49-F238E27FC236}">
                <a16:creationId xmlns:a16="http://schemas.microsoft.com/office/drawing/2014/main" id="{8BB12A65-4CD1-4CF0-A08B-CD2ACF969E75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081781" cy="1842252"/>
          </a:xfrm>
          <a:prstGeom prst="rect">
            <a:avLst/>
          </a:prstGeom>
          <a:solidFill>
            <a:srgbClr val="FC3A52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Caso alguém tenha interesse posso disponibilizar uma pasta no Drive e os Circuitos no </a:t>
            </a:r>
            <a:r>
              <a:rPr lang="pt-BR" sz="2000" dirty="0" err="1">
                <a:latin typeface="Poppins" panose="00000500000000000000" pitchFamily="2" charset="0"/>
                <a:cs typeface="Poppins" panose="00000500000000000000" pitchFamily="2" charset="0"/>
              </a:rPr>
              <a:t>TinkerCAD</a:t>
            </a: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7" name="Google Shape;183;p30">
            <a:extLst>
              <a:ext uri="{FF2B5EF4-FFF2-40B4-BE49-F238E27FC236}">
                <a16:creationId xmlns:a16="http://schemas.microsoft.com/office/drawing/2014/main" id="{6B53410C-8DEC-487A-980D-12EA2048D0F9}"/>
              </a:ext>
            </a:extLst>
          </p:cNvPr>
          <p:cNvSpPr txBox="1">
            <a:spLocks/>
          </p:cNvSpPr>
          <p:nvPr/>
        </p:nvSpPr>
        <p:spPr>
          <a:xfrm>
            <a:off x="1014219" y="1871385"/>
            <a:ext cx="5081781" cy="1842252"/>
          </a:xfrm>
          <a:prstGeom prst="rect">
            <a:avLst/>
          </a:prstGeom>
          <a:solidFill>
            <a:srgbClr val="FC3A52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>
              <a:lnSpc>
                <a:spcPct val="170000"/>
              </a:lnSpc>
              <a:buClr>
                <a:srgbClr val="434343"/>
              </a:buClr>
              <a:buSzPct val="100000"/>
            </a:pPr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Bora fazer mais alguns exemplos!</a:t>
            </a:r>
          </a:p>
        </p:txBody>
      </p:sp>
    </p:spTree>
    <p:extLst>
      <p:ext uri="{BB962C8B-B14F-4D97-AF65-F5344CB8AC3E}">
        <p14:creationId xmlns:p14="http://schemas.microsoft.com/office/powerpoint/2010/main" val="359177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228F80F-6E87-4B12-A29F-DE70FBEC1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6" b="22516"/>
          <a:stretch/>
        </p:blipFill>
        <p:spPr>
          <a:xfrm>
            <a:off x="0" y="2640821"/>
            <a:ext cx="12192000" cy="5024582"/>
          </a:xfrm>
          <a:prstGeom prst="rect">
            <a:avLst/>
          </a:prstGeom>
        </p:spPr>
      </p:pic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566264" y="3483148"/>
            <a:ext cx="11257436" cy="2532524"/>
          </a:xfrm>
          <a:prstGeom prst="rect">
            <a:avLst/>
          </a:prstGeom>
          <a:effectLst>
            <a:outerShdw blurRad="50800" dist="38100" dir="2700000" algn="tl" rotWithShape="0">
              <a:srgbClr val="FC3A52">
                <a:alpha val="40000"/>
              </a:srgbClr>
            </a:outerShdw>
          </a:effectLst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9000" dirty="0">
                <a:solidFill>
                  <a:schemeClr val="bg1"/>
                </a:solidFill>
                <a:latin typeface="Bebas Neue" panose="020B0606020202050201" pitchFamily="34" charset="0"/>
              </a:rPr>
              <a:t>Dúvidas, reclamações ou doações?</a:t>
            </a:r>
            <a:endParaRPr sz="90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2"/>
          </p:nvPr>
        </p:nvSpPr>
        <p:spPr>
          <a:xfrm>
            <a:off x="960000" y="1329300"/>
            <a:ext cx="4709600" cy="224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23000" dirty="0">
                <a:latin typeface="Bebas Neue" panose="020B0606020202050201" pitchFamily="34" charset="0"/>
                <a:cs typeface="Poppins" panose="00000500000000000000" pitchFamily="2" charset="0"/>
              </a:rPr>
              <a:t>04</a:t>
            </a:r>
            <a:endParaRPr sz="23000" dirty="0">
              <a:latin typeface="Bebas Neue" panose="020B0606020202050201" pitchFamily="34" charset="0"/>
              <a:cs typeface="Poppins" panose="00000500000000000000" pitchFamily="2" charset="0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1023800" y="743767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9669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06414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21C115-291B-4DDF-91C2-F43D10033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10327" r="10327" b="10107"/>
          <a:stretch/>
        </p:blipFill>
        <p:spPr>
          <a:xfrm>
            <a:off x="4858419" y="1411225"/>
            <a:ext cx="6328263" cy="44942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F06AFF-C293-4296-BE8B-0D47FAE75F99}"/>
              </a:ext>
            </a:extLst>
          </p:cNvPr>
          <p:cNvSpPr txBox="1"/>
          <p:nvPr/>
        </p:nvSpPr>
        <p:spPr>
          <a:xfrm>
            <a:off x="9053277" y="5905429"/>
            <a:ext cx="213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Foto de PCBway.com</a:t>
            </a:r>
          </a:p>
        </p:txBody>
      </p:sp>
    </p:spTree>
    <p:extLst>
      <p:ext uri="{BB962C8B-B14F-4D97-AF65-F5344CB8AC3E}">
        <p14:creationId xmlns:p14="http://schemas.microsoft.com/office/powerpoint/2010/main" val="23554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06414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5FA3F-13A1-44F8-B5FD-B351C2C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8" y="1286610"/>
            <a:ext cx="7837244" cy="48969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01843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06414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5FA3F-13A1-44F8-B5FD-B351C2C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8" y="1286610"/>
            <a:ext cx="7837244" cy="48969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3713870" y="2757268"/>
            <a:ext cx="1420837" cy="942535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134707" y="3228536"/>
            <a:ext cx="3759262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932985" y="3228536"/>
            <a:ext cx="0" cy="421698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932985" y="3650234"/>
            <a:ext cx="3007438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9067800" y="3193366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Interface Serial / USB</a:t>
            </a:r>
          </a:p>
        </p:txBody>
      </p:sp>
    </p:spTree>
    <p:extLst>
      <p:ext uri="{BB962C8B-B14F-4D97-AF65-F5344CB8AC3E}">
        <p14:creationId xmlns:p14="http://schemas.microsoft.com/office/powerpoint/2010/main" val="1986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06414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5FA3F-13A1-44F8-B5FD-B351C2C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8" y="1286610"/>
            <a:ext cx="7837244" cy="48969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3812344" y="4375053"/>
            <a:ext cx="1420837" cy="942535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233181" y="4846321"/>
            <a:ext cx="3763182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9031459" y="4846320"/>
            <a:ext cx="0" cy="728081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9031459" y="5574401"/>
            <a:ext cx="3007438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9166274" y="5117533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Alimentação Externa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6577849-28FB-4C76-89A3-39AE9310792B}"/>
              </a:ext>
            </a:extLst>
          </p:cNvPr>
          <p:cNvSpPr txBox="1"/>
          <p:nvPr/>
        </p:nvSpPr>
        <p:spPr>
          <a:xfrm>
            <a:off x="10120060" y="5645228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7 ~12V</a:t>
            </a:r>
          </a:p>
        </p:txBody>
      </p:sp>
    </p:spTree>
    <p:extLst>
      <p:ext uri="{BB962C8B-B14F-4D97-AF65-F5344CB8AC3E}">
        <p14:creationId xmlns:p14="http://schemas.microsoft.com/office/powerpoint/2010/main" val="107487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06414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5FA3F-13A1-44F8-B5FD-B351C2C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8" y="1286610"/>
            <a:ext cx="7837244" cy="48969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5711483" y="4714580"/>
            <a:ext cx="1420837" cy="942535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132320" y="5185848"/>
            <a:ext cx="1695388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827708" y="5185848"/>
            <a:ext cx="0" cy="371143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827708" y="5577076"/>
            <a:ext cx="3007438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864461" y="5156881"/>
            <a:ext cx="2970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Pinos de Alimentação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74DA0AD-71E9-444D-9966-116F995DFFF1}"/>
              </a:ext>
            </a:extLst>
          </p:cNvPr>
          <p:cNvSpPr/>
          <p:nvPr/>
        </p:nvSpPr>
        <p:spPr>
          <a:xfrm>
            <a:off x="5678533" y="2229917"/>
            <a:ext cx="240354" cy="587423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183;p30">
            <a:extLst>
              <a:ext uri="{FF2B5EF4-FFF2-40B4-BE49-F238E27FC236}">
                <a16:creationId xmlns:a16="http://schemas.microsoft.com/office/drawing/2014/main" id="{6FCE507F-E647-4659-B122-A9098F455743}"/>
              </a:ext>
            </a:extLst>
          </p:cNvPr>
          <p:cNvSpPr txBox="1">
            <a:spLocks/>
          </p:cNvSpPr>
          <p:nvPr/>
        </p:nvSpPr>
        <p:spPr>
          <a:xfrm>
            <a:off x="8996363" y="1535841"/>
            <a:ext cx="2632799" cy="33104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None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0" algn="l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IOREF</a:t>
            </a:r>
          </a:p>
          <a:p>
            <a:pPr marL="72000" indent="0" algn="l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RESET</a:t>
            </a:r>
          </a:p>
          <a:p>
            <a:pPr marL="72000" indent="0" algn="l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3,3V</a:t>
            </a:r>
          </a:p>
          <a:p>
            <a:pPr marL="72000" indent="0" algn="l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5V</a:t>
            </a:r>
          </a:p>
          <a:p>
            <a:pPr marL="72000" indent="0" algn="l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GND</a:t>
            </a:r>
          </a:p>
          <a:p>
            <a:pPr marL="72000" indent="0" algn="l">
              <a:lnSpc>
                <a:spcPct val="170000"/>
              </a:lnSpc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Vin</a:t>
            </a:r>
            <a:endParaRPr lang="pt-BR" sz="20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8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504672" y="827955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Google Shape;507;p46"/>
          <p:cNvSpPr/>
          <p:nvPr/>
        </p:nvSpPr>
        <p:spPr>
          <a:xfrm rot="10800000">
            <a:off x="3064146" y="1286610"/>
            <a:ext cx="242896" cy="249231"/>
          </a:xfrm>
          <a:custGeom>
            <a:avLst/>
            <a:gdLst/>
            <a:ahLst/>
            <a:cxnLst/>
            <a:rect l="l" t="t" r="r" b="b"/>
            <a:pathLst>
              <a:path w="6662" h="5879" extrusionOk="0">
                <a:moveTo>
                  <a:pt x="6662" y="0"/>
                </a:moveTo>
                <a:lnTo>
                  <a:pt x="0" y="0"/>
                </a:lnTo>
                <a:lnTo>
                  <a:pt x="0" y="5879"/>
                </a:lnTo>
              </a:path>
            </a:pathLst>
          </a:custGeom>
          <a:noFill/>
          <a:ln w="38100" cap="flat" cmpd="sng">
            <a:solidFill>
              <a:srgbClr val="FC3A5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75FA3F-13A1-44F8-B5FD-B351C2C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8" y="1286610"/>
            <a:ext cx="7837244" cy="48969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68D4FF-0F3E-4003-943A-016D4097FB28}"/>
              </a:ext>
            </a:extLst>
          </p:cNvPr>
          <p:cNvSpPr txBox="1"/>
          <p:nvPr/>
        </p:nvSpPr>
        <p:spPr>
          <a:xfrm>
            <a:off x="504672" y="827955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Poppins" panose="00000500000000000000" pitchFamily="2" charset="0"/>
                <a:cs typeface="Poppins" panose="00000500000000000000" pitchFamily="2" charset="0"/>
              </a:rPr>
              <a:t>Hardware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8DD31AD-D877-40C2-A057-F2794BD3264D}"/>
              </a:ext>
            </a:extLst>
          </p:cNvPr>
          <p:cNvSpPr/>
          <p:nvPr/>
        </p:nvSpPr>
        <p:spPr>
          <a:xfrm>
            <a:off x="4228672" y="2020807"/>
            <a:ext cx="887025" cy="942535"/>
          </a:xfrm>
          <a:prstGeom prst="rect">
            <a:avLst/>
          </a:prstGeom>
          <a:noFill/>
          <a:ln w="63500">
            <a:solidFill>
              <a:srgbClr val="FC3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02E853-2A7F-4AB8-988F-2E5273268DC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115697" y="2492075"/>
            <a:ext cx="3432362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EE6CA-F3C7-4758-8A1B-9C00E606BDB7}"/>
              </a:ext>
            </a:extLst>
          </p:cNvPr>
          <p:cNvCxnSpPr>
            <a:cxnSpLocks/>
          </p:cNvCxnSpPr>
          <p:nvPr/>
        </p:nvCxnSpPr>
        <p:spPr>
          <a:xfrm>
            <a:off x="8548059" y="2492075"/>
            <a:ext cx="0" cy="371143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206CD68-1FE6-47B9-BED1-4052B33CA29A}"/>
              </a:ext>
            </a:extLst>
          </p:cNvPr>
          <p:cNvCxnSpPr>
            <a:cxnSpLocks/>
          </p:cNvCxnSpPr>
          <p:nvPr/>
        </p:nvCxnSpPr>
        <p:spPr>
          <a:xfrm>
            <a:off x="8548059" y="2883303"/>
            <a:ext cx="2141816" cy="0"/>
          </a:xfrm>
          <a:prstGeom prst="line">
            <a:avLst/>
          </a:prstGeom>
          <a:ln w="63500" cap="sq">
            <a:solidFill>
              <a:srgbClr val="FC3A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6C2BF-2A5A-47F3-A512-7C2479092295}"/>
              </a:ext>
            </a:extLst>
          </p:cNvPr>
          <p:cNvSpPr txBox="1"/>
          <p:nvPr/>
        </p:nvSpPr>
        <p:spPr>
          <a:xfrm>
            <a:off x="8584812" y="2463108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Pino de Reset</a:t>
            </a:r>
          </a:p>
        </p:txBody>
      </p:sp>
    </p:spTree>
    <p:extLst>
      <p:ext uri="{BB962C8B-B14F-4D97-AF65-F5344CB8AC3E}">
        <p14:creationId xmlns:p14="http://schemas.microsoft.com/office/powerpoint/2010/main" val="12057454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396</Words>
  <Application>Microsoft Office PowerPoint</Application>
  <PresentationFormat>Widescreen</PresentationFormat>
  <Paragraphs>139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50" baseType="lpstr">
      <vt:lpstr>Arial</vt:lpstr>
      <vt:lpstr>Bebas Neue</vt:lpstr>
      <vt:lpstr>Blinker</vt:lpstr>
      <vt:lpstr>Blinker ExtraBold</vt:lpstr>
      <vt:lpstr>Blinker SemiBold</vt:lpstr>
      <vt:lpstr>Calibri</vt:lpstr>
      <vt:lpstr>Calibri Light</vt:lpstr>
      <vt:lpstr>Cambria Math</vt:lpstr>
      <vt:lpstr>Muli</vt:lpstr>
      <vt:lpstr>Open Sans</vt:lpstr>
      <vt:lpstr>Poppins</vt:lpstr>
      <vt:lpstr>Tema do Office</vt:lpstr>
      <vt:lpstr>INTRODUÇÃO AO ARDUINO</vt:lpstr>
      <vt:lpstr>01</vt:lpstr>
      <vt:lpstr>HARDWARE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produtos arduino</vt:lpstr>
      <vt:lpstr>Arduino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CÓDIGOS E EXEMPLOS</vt:lpstr>
      <vt:lpstr>TinkerCAD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Dúvidas, reclamações ou doações?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Divino Jr.</dc:creator>
  <cp:lastModifiedBy>José Divino Jr.</cp:lastModifiedBy>
  <cp:revision>58</cp:revision>
  <dcterms:created xsi:type="dcterms:W3CDTF">2020-11-23T18:54:32Z</dcterms:created>
  <dcterms:modified xsi:type="dcterms:W3CDTF">2020-12-06T02:11:56Z</dcterms:modified>
</cp:coreProperties>
</file>